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638" r:id="rId2"/>
    <p:sldId id="1176" r:id="rId3"/>
    <p:sldId id="1125" r:id="rId4"/>
    <p:sldId id="1052" r:id="rId5"/>
    <p:sldId id="1116" r:id="rId6"/>
    <p:sldId id="1129" r:id="rId7"/>
    <p:sldId id="1131" r:id="rId8"/>
    <p:sldId id="1132" r:id="rId9"/>
    <p:sldId id="1178" r:id="rId10"/>
    <p:sldId id="1179" r:id="rId11"/>
    <p:sldId id="1133" r:id="rId12"/>
    <p:sldId id="1134" r:id="rId13"/>
    <p:sldId id="1136" r:id="rId14"/>
    <p:sldId id="1137" r:id="rId15"/>
    <p:sldId id="1138" r:id="rId16"/>
    <p:sldId id="1139" r:id="rId17"/>
    <p:sldId id="1141" r:id="rId18"/>
    <p:sldId id="1140" r:id="rId19"/>
    <p:sldId id="1143" r:id="rId20"/>
    <p:sldId id="1153" r:id="rId21"/>
    <p:sldId id="1154" r:id="rId22"/>
    <p:sldId id="1149" r:id="rId23"/>
    <p:sldId id="1148" r:id="rId24"/>
    <p:sldId id="1146" r:id="rId25"/>
    <p:sldId id="1180" r:id="rId26"/>
    <p:sldId id="1156" r:id="rId27"/>
    <p:sldId id="1158" r:id="rId28"/>
    <p:sldId id="1159" r:id="rId29"/>
    <p:sldId id="1160" r:id="rId30"/>
    <p:sldId id="1162" r:id="rId31"/>
    <p:sldId id="1173" r:id="rId32"/>
    <p:sldId id="1161" r:id="rId33"/>
    <p:sldId id="1163" r:id="rId34"/>
    <p:sldId id="1169" r:id="rId35"/>
    <p:sldId id="1170" r:id="rId36"/>
    <p:sldId id="1171" r:id="rId37"/>
    <p:sldId id="1172" r:id="rId38"/>
    <p:sldId id="1181" r:id="rId39"/>
    <p:sldId id="1182" r:id="rId40"/>
    <p:sldId id="1184" r:id="rId41"/>
    <p:sldId id="1119" r:id="rId42"/>
  </p:sldIdLst>
  <p:sldSz cx="9144000" cy="6858000" type="screen4x3"/>
  <p:notesSz cx="6805613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1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1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1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>
          <p15:clr>
            <a:srgbClr val="A4A3A4"/>
          </p15:clr>
        </p15:guide>
        <p15:guide id="2" orient="horz" pos="2832">
          <p15:clr>
            <a:srgbClr val="A4A3A4"/>
          </p15:clr>
        </p15:guide>
        <p15:guide id="3" pos="2880">
          <p15:clr>
            <a:srgbClr val="A4A3A4"/>
          </p15:clr>
        </p15:guide>
        <p15:guide id="4" pos="768">
          <p15:clr>
            <a:srgbClr val="A4A3A4"/>
          </p15:clr>
        </p15:guide>
        <p15:guide id="5" pos="3792">
          <p15:clr>
            <a:srgbClr val="A4A3A4"/>
          </p15:clr>
        </p15:guide>
        <p15:guide id="6" pos="19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FF6600"/>
    <a:srgbClr val="CCFF33"/>
    <a:srgbClr val="77933C"/>
    <a:srgbClr val="FFFF99"/>
    <a:srgbClr val="CCFF99"/>
    <a:srgbClr val="0070C0"/>
    <a:srgbClr val="FFFFCC"/>
    <a:srgbClr val="000000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50" autoAdjust="0"/>
    <p:restoredTop sz="96804" autoAdjust="0"/>
  </p:normalViewPr>
  <p:slideViewPr>
    <p:cSldViewPr snapToObjects="1" showGuides="1">
      <p:cViewPr varScale="1">
        <p:scale>
          <a:sx n="126" d="100"/>
          <a:sy n="126" d="100"/>
        </p:scale>
        <p:origin x="1086" y="90"/>
      </p:cViewPr>
      <p:guideLst>
        <p:guide orient="horz" pos="1200"/>
        <p:guide orient="horz" pos="2832"/>
        <p:guide pos="2880"/>
        <p:guide pos="768"/>
        <p:guide pos="3792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Objects="1">
      <p:cViewPr varScale="1">
        <p:scale>
          <a:sx n="88" d="100"/>
          <a:sy n="88" d="100"/>
        </p:scale>
        <p:origin x="2898" y="108"/>
      </p:cViewPr>
      <p:guideLst>
        <p:guide orient="horz" pos="3131"/>
        <p:guide pos="214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icrosoft%20PowerPoint&#51032;%20&#52264;&#53944;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'[Microsoft PowerPoint의 차트]Sheet1'!$B$1</c:f>
              <c:strCache>
                <c:ptCount val="1"/>
                <c:pt idx="0">
                  <c:v>F</c:v>
                </c:pt>
              </c:strCache>
            </c:strRef>
          </c:tx>
          <c:invertIfNegative val="0"/>
          <c:cat>
            <c:strRef>
              <c:f>'[Microsoft PowerPoint의 차트]Sheet1'!$A$2:$A$22</c:f>
              <c:strCache>
                <c:ptCount val="21"/>
                <c:pt idx="0">
                  <c:v>00</c:v>
                </c:pt>
                <c:pt idx="1">
                  <c:v>01</c:v>
                </c:pt>
                <c:pt idx="2">
                  <c:v>02</c:v>
                </c:pt>
                <c:pt idx="3">
                  <c:v>03</c:v>
                </c:pt>
                <c:pt idx="4">
                  <c:v>04</c:v>
                </c:pt>
                <c:pt idx="5">
                  <c:v>05</c:v>
                </c:pt>
                <c:pt idx="6">
                  <c:v>06</c:v>
                </c:pt>
                <c:pt idx="7">
                  <c:v>07</c:v>
                </c:pt>
                <c:pt idx="8">
                  <c:v>08</c:v>
                </c:pt>
                <c:pt idx="9">
                  <c:v>09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strCache>
            </c:strRef>
          </c:cat>
          <c:val>
            <c:numRef>
              <c:f>'[Microsoft PowerPoint의 차트]Sheet1'!$B$2:$B$22</c:f>
              <c:numCache>
                <c:formatCode>General</c:formatCode>
                <c:ptCount val="21"/>
                <c:pt idx="0">
                  <c:v>2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6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1F9-4283-8673-76B764D9D0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5208320"/>
        <c:axId val="215209856"/>
      </c:barChart>
      <c:catAx>
        <c:axId val="215208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5209856"/>
        <c:crosses val="autoZero"/>
        <c:auto val="1"/>
        <c:lblAlgn val="ctr"/>
        <c:lblOffset val="100"/>
        <c:noMultiLvlLbl val="0"/>
      </c:catAx>
      <c:valAx>
        <c:axId val="2152098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520832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t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1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t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4038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b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4038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b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4D8BA2A6-DA2E-481F-BD12-A3B0E8F240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3355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t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r>
              <a:rPr lang="en-US" altLang="ko-KR" dirty="0">
                <a:ea typeface="굴림" charset="-127"/>
              </a:rPr>
              <a:t>SAFETY TRAINING</a:t>
            </a:r>
            <a:endParaRPr lang="en-US" alt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1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t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4538"/>
            <a:ext cx="4967288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9639" y="4721226"/>
            <a:ext cx="498633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4038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b" anchorCtr="0" compatLnSpc="1">
            <a:prstTxWarp prst="textNoShape">
              <a:avLst/>
            </a:prstTxWarp>
          </a:bodyPr>
          <a:lstStyle>
            <a:lvl1pPr defTabSz="91757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4038"/>
            <a:ext cx="29479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9" rIns="91695" bIns="45849" numCol="1" anchor="b" anchorCtr="0" compatLnSpc="1">
            <a:prstTxWarp prst="textNoShape">
              <a:avLst/>
            </a:prstTxWarp>
          </a:bodyPr>
          <a:lstStyle>
            <a:lvl1pPr algn="r" defTabSz="917575" eaLnBrk="0" hangingPunct="0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4B703AE8-9976-4BFD-BCF9-39AC5F85EE7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C67F65A-B650-4D39-B8F7-86741676BA1D}"/>
              </a:ext>
            </a:extLst>
          </p:cNvPr>
          <p:cNvSpPr txBox="1">
            <a:spLocks/>
          </p:cNvSpPr>
          <p:nvPr/>
        </p:nvSpPr>
        <p:spPr>
          <a:xfrm>
            <a:off x="2357248" y="4207669"/>
            <a:ext cx="2493358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OTIS PROPRIETARY AND CONFIDENTIAL.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729C6CE-4D9F-4A1D-AA14-94D3869D3CBE}"/>
              </a:ext>
            </a:extLst>
          </p:cNvPr>
          <p:cNvSpPr txBox="1">
            <a:spLocks/>
          </p:cNvSpPr>
          <p:nvPr/>
        </p:nvSpPr>
        <p:spPr>
          <a:xfrm>
            <a:off x="2357248" y="8993632"/>
            <a:ext cx="2493358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OTIS PROPRIETARY AND CONFIDENTIAL. </a:t>
            </a:r>
          </a:p>
        </p:txBody>
      </p:sp>
    </p:spTree>
    <p:extLst>
      <p:ext uri="{BB962C8B-B14F-4D97-AF65-F5344CB8AC3E}">
        <p14:creationId xmlns:p14="http://schemas.microsoft.com/office/powerpoint/2010/main" val="1161174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703AE8-9976-4BFD-BCF9-39AC5F85EE7C}" type="slidenum">
              <a:rPr lang="en-US" altLang="en-US" smtClean="0"/>
              <a:pPr>
                <a:defRPr/>
              </a:pPr>
              <a:t>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53983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사장님 안전활동 설명하면서 관리감독자 안전활동 추가 설명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월 </a:t>
            </a:r>
            <a:r>
              <a:rPr lang="en-US" altLang="ko-KR" dirty="0"/>
              <a:t>8</a:t>
            </a:r>
            <a:r>
              <a:rPr lang="ko-KR" altLang="en-US" dirty="0"/>
              <a:t>시간 이상 안전활동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매월 </a:t>
            </a:r>
            <a:r>
              <a:rPr lang="en-US" altLang="ko-KR" dirty="0"/>
              <a:t>2~3</a:t>
            </a:r>
            <a:r>
              <a:rPr lang="ko-KR" altLang="en-US" dirty="0"/>
              <a:t>회 현장안전감사활동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팀장은 </a:t>
            </a:r>
            <a:r>
              <a:rPr lang="en-US" altLang="ko-KR" dirty="0"/>
              <a:t>SV </a:t>
            </a:r>
            <a:r>
              <a:rPr lang="ko-KR" altLang="en-US" dirty="0" err="1"/>
              <a:t>고노고</a:t>
            </a:r>
            <a:r>
              <a:rPr lang="ko-KR" altLang="en-US" dirty="0"/>
              <a:t> 활동 검증 활동 </a:t>
            </a:r>
            <a:r>
              <a:rPr lang="en-US" altLang="ko-KR" dirty="0"/>
              <a:t>20% </a:t>
            </a:r>
            <a:r>
              <a:rPr lang="ko-KR" altLang="en-US" dirty="0"/>
              <a:t>이상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en-US" altLang="ko-KR" dirty="0"/>
              <a:t>2014</a:t>
            </a:r>
            <a:r>
              <a:rPr lang="ko-KR" altLang="en-US" dirty="0"/>
              <a:t>년 이후 이러한 활동을 시작 </a:t>
            </a:r>
            <a:r>
              <a:rPr lang="ko-KR" altLang="en-US" dirty="0" err="1"/>
              <a:t>할때는</a:t>
            </a:r>
            <a:r>
              <a:rPr lang="ko-KR" altLang="en-US" dirty="0"/>
              <a:t> 많은 불만이 있었으나 현재는 </a:t>
            </a:r>
            <a:r>
              <a:rPr lang="ko-KR" altLang="en-US" dirty="0" err="1"/>
              <a:t>무리없이</a:t>
            </a:r>
            <a:r>
              <a:rPr lang="ko-KR" altLang="en-US" dirty="0"/>
              <a:t> 진행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703AE8-9976-4BFD-BCF9-39AC5F85EE7C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4461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B703AE8-9976-4BFD-BCF9-39AC5F85EE7C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94711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A8BF2-AC61-429E-946E-D5834FB5D05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70839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A217B-2745-4280-8F25-10B62B2EA261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5626331" y="0"/>
            <a:ext cx="3432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STRICTLY PRIVATE &amp; CONFIDENTIAL</a:t>
            </a:r>
          </a:p>
        </p:txBody>
      </p:sp>
    </p:spTree>
    <p:extLst>
      <p:ext uri="{BB962C8B-B14F-4D97-AF65-F5344CB8AC3E}">
        <p14:creationId xmlns:p14="http://schemas.microsoft.com/office/powerpoint/2010/main" val="322713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048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3048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C2D4D-D1CB-47EE-99C9-703031D5A17A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5626331" y="0"/>
            <a:ext cx="3432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STRICTLY PRIVATE &amp;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91479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106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28600" y="1143000"/>
            <a:ext cx="8610600" cy="5257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D8016-88CA-4308-902D-1AE64D4AF653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7659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665E9-60E2-452F-98B6-45B93D970243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5023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8E640-B9C1-47F9-8DB7-972FE577BEB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70818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2291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2291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0B9E4-D982-4288-952E-5FAB1EDD712A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0779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16B22-63E8-439B-91F3-AEB13B55E916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08676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1E98E-3669-42A3-8EC7-6E7EDE16FA7C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29270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303EB-3579-45AA-A2FE-155272216D87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7508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5D1C-F61E-4E3E-87BD-B7A755FE6025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5626331" y="0"/>
            <a:ext cx="3432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STRICTLY PRIVATE &amp; CONFIDENTIAL</a:t>
            </a:r>
          </a:p>
        </p:txBody>
      </p:sp>
    </p:spTree>
    <p:extLst>
      <p:ext uri="{BB962C8B-B14F-4D97-AF65-F5344CB8AC3E}">
        <p14:creationId xmlns:p14="http://schemas.microsoft.com/office/powerpoint/2010/main" val="203365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F706D-C12B-4DCE-A4B1-1C205CF949C0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5626331" y="0"/>
            <a:ext cx="3432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STRICTLY PRIVATE &amp;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29732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143000"/>
            <a:ext cx="8610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301625" y="995363"/>
            <a:ext cx="8550275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304800"/>
            <a:ext cx="861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굴림" charset="-127"/>
              </a:defRPr>
            </a:lvl1pPr>
          </a:lstStyle>
          <a:p>
            <a:pPr>
              <a:defRPr/>
            </a:pPr>
            <a:fld id="{A8B9CBFE-82EF-4992-BF5B-3BB4BC58FFC5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Terry.choi@otis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4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png"/><Relationship Id="rId7" Type="http://schemas.openxmlformats.org/officeDocument/2006/relationships/image" Target="../media/image73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jpeg"/><Relationship Id="rId2" Type="http://schemas.openxmlformats.org/officeDocument/2006/relationships/image" Target="../media/image4.png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97243" y="2743200"/>
            <a:ext cx="7924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ko-KR" altLang="en-US" sz="3200" dirty="0" err="1">
                <a:latin typeface="+mn-ea"/>
              </a:rPr>
              <a:t>오티스엘리베이터</a:t>
            </a:r>
            <a:r>
              <a:rPr lang="ko-KR" altLang="en-US" sz="3200" dirty="0">
                <a:latin typeface="+mn-ea"/>
              </a:rPr>
              <a:t> 안전문화</a:t>
            </a:r>
            <a:endParaRPr lang="en-US" altLang="ko-KR" sz="3200" dirty="0">
              <a:latin typeface="+mn-ea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590800" y="4842756"/>
            <a:ext cx="396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ko-KR" sz="3200" dirty="0">
                <a:latin typeface="Times New Roman" pitchFamily="18" charset="0"/>
                <a:ea typeface="굴림" charset="-127"/>
              </a:rPr>
              <a:t>Otis</a:t>
            </a:r>
            <a:r>
              <a:rPr lang="ko-KR" altLang="en-US" sz="3200" dirty="0">
                <a:latin typeface="Times New Roman" pitchFamily="18" charset="0"/>
                <a:ea typeface="굴림" charset="-127"/>
              </a:rPr>
              <a:t> </a:t>
            </a:r>
            <a:r>
              <a:rPr lang="en-US" altLang="ko-KR" sz="3200" dirty="0">
                <a:latin typeface="Times New Roman" pitchFamily="18" charset="0"/>
                <a:ea typeface="굴림" charset="-127"/>
              </a:rPr>
              <a:t>Elevator</a:t>
            </a:r>
            <a:r>
              <a:rPr lang="ko-KR" altLang="en-US" sz="3200" dirty="0">
                <a:latin typeface="Times New Roman" pitchFamily="18" charset="0"/>
                <a:ea typeface="굴림" charset="-127"/>
              </a:rPr>
              <a:t> </a:t>
            </a:r>
            <a:r>
              <a:rPr lang="en-US" altLang="ko-KR" sz="3200" dirty="0">
                <a:latin typeface="Times New Roman" pitchFamily="18" charset="0"/>
                <a:ea typeface="굴림" charset="-127"/>
              </a:rPr>
              <a:t>Korea</a:t>
            </a:r>
            <a:endParaRPr lang="en-US" altLang="ko-KR" dirty="0">
              <a:latin typeface="Times New Roman" pitchFamily="18" charset="0"/>
              <a:ea typeface="굴림" charset="-127"/>
            </a:endParaRPr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4E17BCBF-79B2-46A9-9089-292462B99D13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191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9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Leadership</a:t>
            </a: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0D03A74-D258-4D70-86E3-FB01F0024D60}"/>
              </a:ext>
            </a:extLst>
          </p:cNvPr>
          <p:cNvCxnSpPr/>
          <p:nvPr/>
        </p:nvCxnSpPr>
        <p:spPr bwMode="auto">
          <a:xfrm>
            <a:off x="1634959" y="1978373"/>
            <a:ext cx="0" cy="1886497"/>
          </a:xfrm>
          <a:prstGeom prst="line">
            <a:avLst/>
          </a:prstGeom>
          <a:solidFill>
            <a:srgbClr val="CC0000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5B735D44-3AD1-4CED-9629-4EA3930DF2B3}"/>
              </a:ext>
            </a:extLst>
          </p:cNvPr>
          <p:cNvSpPr/>
          <p:nvPr/>
        </p:nvSpPr>
        <p:spPr bwMode="auto">
          <a:xfrm>
            <a:off x="461479" y="1978373"/>
            <a:ext cx="45719" cy="1926109"/>
          </a:xfrm>
          <a:prstGeom prst="rect">
            <a:avLst/>
          </a:prstGeom>
          <a:solidFill>
            <a:srgbClr val="FFFFFF">
              <a:lumMod val="7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CE4F1A03-07CB-4254-9EA6-38A8A8212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069" y="2616311"/>
            <a:ext cx="601851" cy="511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CDEFB9F7-D866-4627-A660-85DFEBDD40F8}"/>
              </a:ext>
            </a:extLst>
          </p:cNvPr>
          <p:cNvCxnSpPr/>
          <p:nvPr/>
        </p:nvCxnSpPr>
        <p:spPr bwMode="auto">
          <a:xfrm>
            <a:off x="1028527" y="1978373"/>
            <a:ext cx="0" cy="1886497"/>
          </a:xfrm>
          <a:prstGeom prst="line">
            <a:avLst/>
          </a:prstGeom>
          <a:solidFill>
            <a:srgbClr val="CC0000"/>
          </a:solidFill>
          <a:ln w="50800" cap="flat" cmpd="sng" algn="ctr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FF36EC9-0B80-4D1D-8654-6A354945B6E2}"/>
              </a:ext>
            </a:extLst>
          </p:cNvPr>
          <p:cNvSpPr/>
          <p:nvPr/>
        </p:nvSpPr>
        <p:spPr bwMode="auto">
          <a:xfrm>
            <a:off x="685627" y="2260290"/>
            <a:ext cx="685800" cy="828918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Elevator #3</a:t>
            </a:r>
          </a:p>
          <a:p>
            <a:pPr defTabSz="914400"/>
            <a:endParaRPr lang="en-US" altLang="ko-KR" sz="10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Normal</a:t>
            </a:r>
          </a:p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Running</a:t>
            </a:r>
            <a:endParaRPr lang="ko-KR" altLang="en-US" sz="10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CA494D6-AC21-4F54-B6D4-96DE13E43037}"/>
              </a:ext>
            </a:extLst>
          </p:cNvPr>
          <p:cNvSpPr/>
          <p:nvPr/>
        </p:nvSpPr>
        <p:spPr bwMode="auto">
          <a:xfrm>
            <a:off x="1787359" y="2872191"/>
            <a:ext cx="685800" cy="80504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Elevator #4</a:t>
            </a:r>
          </a:p>
          <a:p>
            <a:pPr defTabSz="914400"/>
            <a:endParaRPr lang="en-US" altLang="ko-KR" sz="10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Rope</a:t>
            </a:r>
          </a:p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replace</a:t>
            </a:r>
            <a:endParaRPr lang="ko-KR" altLang="en-US" sz="10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폭발 1 52">
            <a:extLst>
              <a:ext uri="{FF2B5EF4-FFF2-40B4-BE49-F238E27FC236}">
                <a16:creationId xmlns:a16="http://schemas.microsoft.com/office/drawing/2014/main" id="{75CC1E27-37B6-47B1-AAF2-748397EEF37D}"/>
              </a:ext>
            </a:extLst>
          </p:cNvPr>
          <p:cNvSpPr/>
          <p:nvPr/>
        </p:nvSpPr>
        <p:spPr bwMode="auto">
          <a:xfrm>
            <a:off x="1257127" y="2747106"/>
            <a:ext cx="228600" cy="304800"/>
          </a:xfrm>
          <a:prstGeom prst="irregularSeal1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4361ED88-CBFF-4CC2-B8EE-4D76BCE83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449" y="1978374"/>
            <a:ext cx="1996236" cy="188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곱셈 기호 54">
            <a:extLst>
              <a:ext uri="{FF2B5EF4-FFF2-40B4-BE49-F238E27FC236}">
                <a16:creationId xmlns:a16="http://schemas.microsoft.com/office/drawing/2014/main" id="{66B66A7F-777C-45A3-BA07-7CDD1479E0FA}"/>
              </a:ext>
            </a:extLst>
          </p:cNvPr>
          <p:cNvSpPr/>
          <p:nvPr/>
        </p:nvSpPr>
        <p:spPr bwMode="auto">
          <a:xfrm>
            <a:off x="5066817" y="2752766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D34EE06-BB9E-44B0-9C19-998CC43BDFB6}"/>
              </a:ext>
            </a:extLst>
          </p:cNvPr>
          <p:cNvGrpSpPr/>
          <p:nvPr/>
        </p:nvGrpSpPr>
        <p:grpSpPr>
          <a:xfrm>
            <a:off x="1490179" y="2008829"/>
            <a:ext cx="158115" cy="160019"/>
            <a:chOff x="2954655" y="2763330"/>
            <a:chExt cx="158115" cy="160019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2F9D704-6DEC-4BE1-A59C-0988CE36726B}"/>
                </a:ext>
              </a:extLst>
            </p:cNvPr>
            <p:cNvSpPr/>
            <p:nvPr/>
          </p:nvSpPr>
          <p:spPr bwMode="auto">
            <a:xfrm>
              <a:off x="2954655" y="2763330"/>
              <a:ext cx="158115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2469B059-F424-4BE2-8935-EBA82C2D10AD}"/>
                </a:ext>
              </a:extLst>
            </p:cNvPr>
            <p:cNvSpPr/>
            <p:nvPr/>
          </p:nvSpPr>
          <p:spPr bwMode="auto">
            <a:xfrm>
              <a:off x="2954655" y="2877630"/>
              <a:ext cx="158115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3F34BC9-F15D-446D-B89E-35883E88CEE5}"/>
                </a:ext>
              </a:extLst>
            </p:cNvPr>
            <p:cNvSpPr/>
            <p:nvPr/>
          </p:nvSpPr>
          <p:spPr bwMode="auto">
            <a:xfrm rot="5400000">
              <a:off x="2994183" y="2825718"/>
              <a:ext cx="79057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CEADC12-DF42-4D27-AEEC-C984021386D5}"/>
              </a:ext>
            </a:extLst>
          </p:cNvPr>
          <p:cNvGrpSpPr/>
          <p:nvPr/>
        </p:nvGrpSpPr>
        <p:grpSpPr>
          <a:xfrm>
            <a:off x="1490179" y="3099495"/>
            <a:ext cx="158115" cy="160019"/>
            <a:chOff x="2954655" y="2763330"/>
            <a:chExt cx="158115" cy="160019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5B4E116-2492-4532-A85A-7925DFC032B3}"/>
                </a:ext>
              </a:extLst>
            </p:cNvPr>
            <p:cNvSpPr/>
            <p:nvPr/>
          </p:nvSpPr>
          <p:spPr bwMode="auto">
            <a:xfrm>
              <a:off x="2954655" y="2763330"/>
              <a:ext cx="158115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D02B642A-7CE2-4148-91CB-AC6530FF15B2}"/>
                </a:ext>
              </a:extLst>
            </p:cNvPr>
            <p:cNvSpPr/>
            <p:nvPr/>
          </p:nvSpPr>
          <p:spPr bwMode="auto">
            <a:xfrm>
              <a:off x="2954655" y="2877630"/>
              <a:ext cx="158115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D2B5524-E0E0-420E-962C-7043D470F585}"/>
                </a:ext>
              </a:extLst>
            </p:cNvPr>
            <p:cNvSpPr/>
            <p:nvPr/>
          </p:nvSpPr>
          <p:spPr bwMode="auto">
            <a:xfrm rot="5400000">
              <a:off x="2994183" y="2825718"/>
              <a:ext cx="79057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FF81812-0542-4531-A5B6-10679D3C0A29}"/>
              </a:ext>
            </a:extLst>
          </p:cNvPr>
          <p:cNvSpPr/>
          <p:nvPr/>
        </p:nvSpPr>
        <p:spPr bwMode="auto">
          <a:xfrm>
            <a:off x="2621749" y="1978373"/>
            <a:ext cx="76200" cy="1926109"/>
          </a:xfrm>
          <a:prstGeom prst="rect">
            <a:avLst/>
          </a:prstGeom>
          <a:solidFill>
            <a:srgbClr val="FFFFFF">
              <a:lumMod val="7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5" name="곱셈 기호 75">
            <a:extLst>
              <a:ext uri="{FF2B5EF4-FFF2-40B4-BE49-F238E27FC236}">
                <a16:creationId xmlns:a16="http://schemas.microsoft.com/office/drawing/2014/main" id="{7B42FADA-CA63-4C7B-8D1B-6AEE451E94F6}"/>
              </a:ext>
            </a:extLst>
          </p:cNvPr>
          <p:cNvSpPr/>
          <p:nvPr/>
        </p:nvSpPr>
        <p:spPr bwMode="auto">
          <a:xfrm>
            <a:off x="5066817" y="2928084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6" name="곱셈 기호 76">
            <a:extLst>
              <a:ext uri="{FF2B5EF4-FFF2-40B4-BE49-F238E27FC236}">
                <a16:creationId xmlns:a16="http://schemas.microsoft.com/office/drawing/2014/main" id="{541434D6-2400-414A-B600-68A8D1D5ADA4}"/>
              </a:ext>
            </a:extLst>
          </p:cNvPr>
          <p:cNvSpPr/>
          <p:nvPr/>
        </p:nvSpPr>
        <p:spPr bwMode="auto">
          <a:xfrm>
            <a:off x="5066817" y="3069936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7" name="곱셈 기호 77">
            <a:extLst>
              <a:ext uri="{FF2B5EF4-FFF2-40B4-BE49-F238E27FC236}">
                <a16:creationId xmlns:a16="http://schemas.microsoft.com/office/drawing/2014/main" id="{E52AE552-BC7A-4FE1-846B-2899EE0FDB7D}"/>
              </a:ext>
            </a:extLst>
          </p:cNvPr>
          <p:cNvSpPr/>
          <p:nvPr/>
        </p:nvSpPr>
        <p:spPr bwMode="auto">
          <a:xfrm>
            <a:off x="5066817" y="3402206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8" name="곱셈 기호 78">
            <a:extLst>
              <a:ext uri="{FF2B5EF4-FFF2-40B4-BE49-F238E27FC236}">
                <a16:creationId xmlns:a16="http://schemas.microsoft.com/office/drawing/2014/main" id="{FCC659D1-CD75-48F7-95E1-3685B7C9C154}"/>
              </a:ext>
            </a:extLst>
          </p:cNvPr>
          <p:cNvSpPr/>
          <p:nvPr/>
        </p:nvSpPr>
        <p:spPr bwMode="auto">
          <a:xfrm>
            <a:off x="5066817" y="3530080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9" name="오른쪽 화살표 73">
            <a:extLst>
              <a:ext uri="{FF2B5EF4-FFF2-40B4-BE49-F238E27FC236}">
                <a16:creationId xmlns:a16="http://schemas.microsoft.com/office/drawing/2014/main" id="{B633B362-C462-45E0-8888-CCE428C0B7DD}"/>
              </a:ext>
            </a:extLst>
          </p:cNvPr>
          <p:cNvSpPr/>
          <p:nvPr/>
        </p:nvSpPr>
        <p:spPr>
          <a:xfrm>
            <a:off x="2846539" y="2615290"/>
            <a:ext cx="217170" cy="5684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A5D49243-7B7D-4EBC-925B-C58E4B655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941" y="2322654"/>
            <a:ext cx="3472650" cy="121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70" tIns="50935" rIns="101870" bIns="50935">
            <a:spAutoFit/>
          </a:bodyPr>
          <a:lstStyle/>
          <a:p>
            <a:r>
              <a:rPr 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TFT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구성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매주 개선활동 보고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격주 개선활동 보고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endParaRPr 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Rectangle 12">
            <a:extLst>
              <a:ext uri="{FF2B5EF4-FFF2-40B4-BE49-F238E27FC236}">
                <a16:creationId xmlns:a16="http://schemas.microsoft.com/office/drawing/2014/main" id="{0CE360D3-D5B9-464E-BE3E-82A792499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04" y="6019800"/>
            <a:ext cx="2049628" cy="28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1870" tIns="50935" rIns="101870" bIns="50935">
            <a:spAutoFit/>
          </a:bodyPr>
          <a:lstStyle/>
          <a:p>
            <a:pPr algn="ctr"/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매월 전사 안전 미팅</a:t>
            </a:r>
            <a:endParaRPr 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C1B8BF8-0083-476D-B8B7-45C09E23CA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682"/>
          <a:stretch/>
        </p:blipFill>
        <p:spPr>
          <a:xfrm>
            <a:off x="2296297" y="4565172"/>
            <a:ext cx="2303654" cy="1407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5" name="Rectangle 12">
            <a:extLst>
              <a:ext uri="{FF2B5EF4-FFF2-40B4-BE49-F238E27FC236}">
                <a16:creationId xmlns:a16="http://schemas.microsoft.com/office/drawing/2014/main" id="{54F8B124-0EA8-432B-8119-A60400F4D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6297" y="6019800"/>
            <a:ext cx="2303653" cy="28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1870" tIns="50935" rIns="101870" bIns="50935">
            <a:spAutoFit/>
          </a:bodyPr>
          <a:lstStyle/>
          <a:p>
            <a:pPr algn="ctr"/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 결의</a:t>
            </a:r>
            <a:endParaRPr 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D900EBEB-0387-4EAE-809F-140E21412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0009" y="4565172"/>
            <a:ext cx="1996235" cy="13973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9" name="Rectangle 12">
            <a:extLst>
              <a:ext uri="{FF2B5EF4-FFF2-40B4-BE49-F238E27FC236}">
                <a16:creationId xmlns:a16="http://schemas.microsoft.com/office/drawing/2014/main" id="{5EA013AB-C137-4014-B4EB-99A0B5F77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012" y="6019800"/>
            <a:ext cx="1996235" cy="28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1870" tIns="50935" rIns="101870" bIns="50935">
            <a:spAutoFit/>
          </a:bodyPr>
          <a:lstStyle/>
          <a:p>
            <a:pPr algn="ctr"/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현장방문 코칭</a:t>
            </a:r>
            <a:endParaRPr 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0" name="Picture 4">
            <a:extLst>
              <a:ext uri="{FF2B5EF4-FFF2-40B4-BE49-F238E27FC236}">
                <a16:creationId xmlns:a16="http://schemas.microsoft.com/office/drawing/2014/main" id="{F863150B-D48F-4B22-8393-11015C470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303" y="4565172"/>
            <a:ext cx="2154095" cy="141491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1" name="Rectangle 12">
            <a:extLst>
              <a:ext uri="{FF2B5EF4-FFF2-40B4-BE49-F238E27FC236}">
                <a16:creationId xmlns:a16="http://schemas.microsoft.com/office/drawing/2014/main" id="{4129989D-9CAA-4A26-AE8E-B9F23A85D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303" y="6019800"/>
            <a:ext cx="2154095" cy="28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1870" tIns="50935" rIns="101870" bIns="50935">
            <a:spAutoFit/>
          </a:bodyPr>
          <a:lstStyle/>
          <a:p>
            <a:pPr algn="ctr"/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 커뮤니케이션</a:t>
            </a:r>
            <a:endParaRPr 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2" name="Picture 3" descr="D:\1. EHS MGMT\7. Communication\2016\UCC 안전 공모전\UCC공모전 시상식 - 1115\IMG_9681.JPG">
            <a:extLst>
              <a:ext uri="{FF2B5EF4-FFF2-40B4-BE49-F238E27FC236}">
                <a16:creationId xmlns:a16="http://schemas.microsoft.com/office/drawing/2014/main" id="{A8E5D5A6-BBD9-4856-AF0E-E95D5FDDE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t="19702" r="5932"/>
          <a:stretch/>
        </p:blipFill>
        <p:spPr bwMode="auto">
          <a:xfrm>
            <a:off x="107404" y="4570834"/>
            <a:ext cx="2049628" cy="140136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Footer Placeholder 8">
            <a:extLst>
              <a:ext uri="{FF2B5EF4-FFF2-40B4-BE49-F238E27FC236}">
                <a16:creationId xmlns:a16="http://schemas.microsoft.com/office/drawing/2014/main" id="{BA8C7BF8-585E-4763-9790-A2E00CEEE403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537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F6343FE9-27EB-4948-B06A-FB9B7D3AF463}"/>
              </a:ext>
            </a:extLst>
          </p:cNvPr>
          <p:cNvCxnSpPr>
            <a:stCxn id="36" idx="2"/>
            <a:endCxn id="40" idx="0"/>
          </p:cNvCxnSpPr>
          <p:nvPr/>
        </p:nvCxnSpPr>
        <p:spPr bwMode="auto">
          <a:xfrm>
            <a:off x="2209800" y="4374357"/>
            <a:ext cx="0" cy="1278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10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Organization</a:t>
            </a:r>
          </a:p>
        </p:txBody>
      </p:sp>
      <p:sp>
        <p:nvSpPr>
          <p:cNvPr id="32" name="Footer Placeholder 8">
            <a:extLst>
              <a:ext uri="{FF2B5EF4-FFF2-40B4-BE49-F238E27FC236}">
                <a16:creationId xmlns:a16="http://schemas.microsoft.com/office/drawing/2014/main" id="{C4FBE86E-59D0-49BD-AE22-227D6116FF1D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1592E3-F2D2-4829-BFB9-7DA90422B848}"/>
              </a:ext>
            </a:extLst>
          </p:cNvPr>
          <p:cNvSpPr txBox="1"/>
          <p:nvPr/>
        </p:nvSpPr>
        <p:spPr>
          <a:xfrm>
            <a:off x="3200400" y="2483644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EH&amp;S HQ </a:t>
            </a:r>
            <a:endParaRPr lang="ko-KR" altLang="en-US" sz="1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5C4EE8-9BBC-41D7-BBA0-0DD819F294C0}"/>
              </a:ext>
            </a:extLst>
          </p:cNvPr>
          <p:cNvSpPr txBox="1"/>
          <p:nvPr/>
        </p:nvSpPr>
        <p:spPr>
          <a:xfrm>
            <a:off x="990600" y="4005025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Service Division</a:t>
            </a:r>
            <a:endParaRPr lang="ko-KR" altLang="en-US" sz="18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2CEFFA-6C12-4543-A53F-0270FBAE8120}"/>
              </a:ext>
            </a:extLst>
          </p:cNvPr>
          <p:cNvSpPr txBox="1"/>
          <p:nvPr/>
        </p:nvSpPr>
        <p:spPr>
          <a:xfrm>
            <a:off x="5715000" y="4005025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FOD/INS Division</a:t>
            </a:r>
            <a:endParaRPr lang="ko-KR" altLang="en-US" sz="1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4711ED2-3FC7-4943-B2FB-218D7EBDFF5A}"/>
              </a:ext>
            </a:extLst>
          </p:cNvPr>
          <p:cNvSpPr txBox="1"/>
          <p:nvPr/>
        </p:nvSpPr>
        <p:spPr>
          <a:xfrm>
            <a:off x="3200400" y="1652483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President</a:t>
            </a:r>
            <a:endParaRPr lang="ko-KR" altLang="en-US" sz="1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68467D-D715-432A-A749-2ECA17C644DF}"/>
              </a:ext>
            </a:extLst>
          </p:cNvPr>
          <p:cNvSpPr txBox="1"/>
          <p:nvPr/>
        </p:nvSpPr>
        <p:spPr>
          <a:xfrm>
            <a:off x="990600" y="4829042"/>
            <a:ext cx="24384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EH&amp;S Team</a:t>
            </a:r>
            <a:endParaRPr lang="ko-KR" altLang="en-US" sz="1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FCA44F-B830-4279-8D6B-262A0236867F}"/>
              </a:ext>
            </a:extLst>
          </p:cNvPr>
          <p:cNvSpPr txBox="1"/>
          <p:nvPr/>
        </p:nvSpPr>
        <p:spPr>
          <a:xfrm>
            <a:off x="990600" y="5653059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EH&amp;S Auditor </a:t>
            </a:r>
            <a:endParaRPr lang="ko-KR" altLang="en-US" sz="18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650DC3-FC61-4DBD-AC78-4FE9F3F028DC}"/>
              </a:ext>
            </a:extLst>
          </p:cNvPr>
          <p:cNvSpPr txBox="1"/>
          <p:nvPr/>
        </p:nvSpPr>
        <p:spPr>
          <a:xfrm>
            <a:off x="5715000" y="5653059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EH&amp;S Auditor </a:t>
            </a:r>
            <a:endParaRPr lang="ko-KR" altLang="en-US" sz="1800" dirty="0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5A73E9EE-FE29-4FBF-8F9F-2F5C847A87E1}"/>
              </a:ext>
            </a:extLst>
          </p:cNvPr>
          <p:cNvCxnSpPr>
            <a:stCxn id="3" idx="2"/>
            <a:endCxn id="36" idx="0"/>
          </p:cNvCxnSpPr>
          <p:nvPr/>
        </p:nvCxnSpPr>
        <p:spPr bwMode="auto">
          <a:xfrm rot="5400000">
            <a:off x="2738676" y="2324100"/>
            <a:ext cx="1152049" cy="22098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연결선: 꺾임 9">
            <a:extLst>
              <a:ext uri="{FF2B5EF4-FFF2-40B4-BE49-F238E27FC236}">
                <a16:creationId xmlns:a16="http://schemas.microsoft.com/office/drawing/2014/main" id="{00AFF43E-B6E4-443F-8FF8-AE60A4684897}"/>
              </a:ext>
            </a:extLst>
          </p:cNvPr>
          <p:cNvCxnSpPr>
            <a:stCxn id="3" idx="2"/>
            <a:endCxn id="37" idx="0"/>
          </p:cNvCxnSpPr>
          <p:nvPr/>
        </p:nvCxnSpPr>
        <p:spPr bwMode="auto">
          <a:xfrm rot="16200000" flipH="1">
            <a:off x="5100876" y="2171700"/>
            <a:ext cx="1152049" cy="251460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B348D4C5-4D3D-498A-A068-A10210DA4F76}"/>
              </a:ext>
            </a:extLst>
          </p:cNvPr>
          <p:cNvCxnSpPr>
            <a:stCxn id="38" idx="2"/>
            <a:endCxn id="3" idx="0"/>
          </p:cNvCxnSpPr>
          <p:nvPr/>
        </p:nvCxnSpPr>
        <p:spPr bwMode="auto">
          <a:xfrm>
            <a:off x="4419600" y="2021815"/>
            <a:ext cx="0" cy="4618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75DA018C-397F-402E-A6FC-8B08FEF5EBD0}"/>
              </a:ext>
            </a:extLst>
          </p:cNvPr>
          <p:cNvCxnSpPr>
            <a:stCxn id="37" idx="2"/>
            <a:endCxn id="42" idx="0"/>
          </p:cNvCxnSpPr>
          <p:nvPr/>
        </p:nvCxnSpPr>
        <p:spPr bwMode="auto">
          <a:xfrm>
            <a:off x="6934200" y="4374357"/>
            <a:ext cx="0" cy="1278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2C4F8FA-44E7-47A3-B124-7E930A6ABA2F}"/>
              </a:ext>
            </a:extLst>
          </p:cNvPr>
          <p:cNvSpPr txBox="1"/>
          <p:nvPr/>
        </p:nvSpPr>
        <p:spPr>
          <a:xfrm>
            <a:off x="5715000" y="4829042"/>
            <a:ext cx="24384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EH&amp;S Team</a:t>
            </a:r>
            <a:endParaRPr lang="ko-KR" altLang="en-US" sz="18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86810B-69F3-4764-9967-B249F1F335F3}"/>
              </a:ext>
            </a:extLst>
          </p:cNvPr>
          <p:cNvSpPr txBox="1"/>
          <p:nvPr/>
        </p:nvSpPr>
        <p:spPr>
          <a:xfrm>
            <a:off x="5715000" y="2483644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3</a:t>
            </a:r>
            <a:endParaRPr lang="ko-KR" altLang="en-US" sz="18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E3737B-4438-48C4-BD05-E2978B6B9225}"/>
              </a:ext>
            </a:extLst>
          </p:cNvPr>
          <p:cNvSpPr txBox="1"/>
          <p:nvPr/>
        </p:nvSpPr>
        <p:spPr>
          <a:xfrm>
            <a:off x="3505200" y="40159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7</a:t>
            </a:r>
            <a:endParaRPr lang="ko-KR" altLang="en-US" sz="18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47E6D6B-7420-4D33-B1C5-4213237DFC38}"/>
              </a:ext>
            </a:extLst>
          </p:cNvPr>
          <p:cNvSpPr txBox="1"/>
          <p:nvPr/>
        </p:nvSpPr>
        <p:spPr>
          <a:xfrm>
            <a:off x="8229599" y="401599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7</a:t>
            </a:r>
            <a:endParaRPr lang="ko-KR" altLang="en-US" sz="18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5B0CA73-79BF-4FF1-AAFC-3925CB7EA7ED}"/>
              </a:ext>
            </a:extLst>
          </p:cNvPr>
          <p:cNvSpPr txBox="1"/>
          <p:nvPr/>
        </p:nvSpPr>
        <p:spPr>
          <a:xfrm>
            <a:off x="6774178" y="2483644"/>
            <a:ext cx="1531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/>
              <a:t>Total 17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294475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11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Planning</a:t>
            </a:r>
          </a:p>
        </p:txBody>
      </p:sp>
      <p:graphicFrame>
        <p:nvGraphicFramePr>
          <p:cNvPr id="10" name="Table 6">
            <a:extLst>
              <a:ext uri="{FF2B5EF4-FFF2-40B4-BE49-F238E27FC236}">
                <a16:creationId xmlns:a16="http://schemas.microsoft.com/office/drawing/2014/main" id="{B6B4C54B-8D59-40F3-ACF7-C2A0648AE7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169042"/>
              </p:ext>
            </p:extLst>
          </p:nvPr>
        </p:nvGraphicFramePr>
        <p:xfrm>
          <a:off x="1053611" y="1493520"/>
          <a:ext cx="6960577" cy="3570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0285">
                  <a:extLst>
                    <a:ext uri="{9D8B030D-6E8A-4147-A177-3AD203B41FA5}">
                      <a16:colId xmlns:a16="http://schemas.microsoft.com/office/drawing/2014/main" val="1070098568"/>
                    </a:ext>
                  </a:extLst>
                </a:gridCol>
                <a:gridCol w="4390292">
                  <a:extLst>
                    <a:ext uri="{9D8B030D-6E8A-4147-A177-3AD203B41FA5}">
                      <a16:colId xmlns:a16="http://schemas.microsoft.com/office/drawing/2014/main" val="1272344804"/>
                    </a:ext>
                  </a:extLst>
                </a:gridCol>
              </a:tblGrid>
              <a:tr h="5638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I. Preface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1. Plan Authorization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계획 승인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2. EH&amp;S Policy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안전정책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3. Strategy &amp; Direction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</a:rPr>
                        <a:t>전략 및 방향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364123"/>
                  </a:ext>
                </a:extLst>
              </a:tr>
              <a:tr h="5638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II. Goals &amp; Objectives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90500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1.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EH&amp;S Goals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안전목표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  <a:endParaRPr kumimoji="0" lang="en-US" altLang="ko-KR" sz="10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  <a:p>
                      <a:pPr marL="190500" indent="-190500" ea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2. 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EH&amp;S Objectives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안전 항목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  <a:endParaRPr kumimoji="0" lang="en-US" altLang="ko-KR" sz="10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3. EH&amp;S Action Plan (</a:t>
                      </a:r>
                      <a:r>
                        <a:rPr kumimoji="0"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안전 실행 계획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09590"/>
                  </a:ext>
                </a:extLst>
              </a:tr>
              <a:tr h="40724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III. Organization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1. EH&amp;S Organization (</a:t>
                      </a:r>
                      <a:r>
                        <a:rPr kumimoji="0"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안전조직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2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. EH&amp;S Committee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안전회의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  <a:endParaRPr kumimoji="0" lang="en-US" altLang="ko-KR" sz="10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008760"/>
                  </a:ext>
                </a:extLst>
              </a:tr>
              <a:tr h="10337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IV. Assessment &amp; Evaluation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1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. Incident analysis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사고분석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2. FPA analysis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안전감사 결과 분석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3. Prestart analysis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작업 전 위험예방활동 분석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4. Program evaluation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프로그램 평가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5. Hazard Risk Assessment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위험분석 평가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6. Compliance with Legal EH&amp;S Requirement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법적안전요구사항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 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준수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7. Emerging Issue (</a:t>
                      </a:r>
                      <a:r>
                        <a:rPr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긴급사항</a:t>
                      </a: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648502"/>
                  </a:ext>
                </a:extLst>
              </a:tr>
              <a:tr h="877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V. Others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1. Training &amp; Education (</a:t>
                      </a:r>
                      <a:r>
                        <a:rPr kumimoji="0"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훈련 및 교육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2. Inspection &amp; Audit (</a:t>
                      </a:r>
                      <a:r>
                        <a:rPr kumimoji="0"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검사 및 안전감사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3. Communication (</a:t>
                      </a:r>
                      <a:r>
                        <a:rPr kumimoji="0"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커뮤니케이션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4. Financial resources (</a:t>
                      </a:r>
                      <a:r>
                        <a:rPr kumimoji="0" lang="ko-KR" altLang="en-US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재원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)</a:t>
                      </a:r>
                    </a:p>
                    <a:p>
                      <a:pPr marL="190500" indent="-190500" eaLnBrk="0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5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</a:rPr>
                        <a:t>EH&amp;S Technical Staffing Analysis (</a:t>
                      </a:r>
                      <a:r>
                        <a:rPr kumimoji="0" lang="ko-KR" altLang="en-US" sz="1000" b="0" dirty="0">
                          <a:solidFill>
                            <a:schemeClr val="tx1"/>
                          </a:solidFill>
                        </a:rPr>
                        <a:t>안전자원 능력분석</a:t>
                      </a:r>
                      <a:r>
                        <a:rPr kumimoji="0" lang="en-US" altLang="ko-KR" sz="10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982847"/>
                  </a:ext>
                </a:extLst>
              </a:tr>
            </a:tbl>
          </a:graphicData>
        </a:graphic>
      </p:graphicFrame>
      <p:pic>
        <p:nvPicPr>
          <p:cNvPr id="6" name="그림 5">
            <a:extLst>
              <a:ext uri="{FF2B5EF4-FFF2-40B4-BE49-F238E27FC236}">
                <a16:creationId xmlns:a16="http://schemas.microsoft.com/office/drawing/2014/main" id="{F6B289F7-6758-4A95-B3D5-B1D9BEBD3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1" y="5167250"/>
            <a:ext cx="3124200" cy="145395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05E30BF-7664-4C04-8CEF-D5E890B61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284" y="5167249"/>
            <a:ext cx="3117904" cy="1453955"/>
          </a:xfrm>
          <a:prstGeom prst="rect">
            <a:avLst/>
          </a:prstGeom>
        </p:spPr>
      </p:pic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0E793077-0711-49DF-8919-79D7E2EAE1F8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697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12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Accountability</a:t>
            </a:r>
          </a:p>
        </p:txBody>
      </p:sp>
      <p:pic>
        <p:nvPicPr>
          <p:cNvPr id="7" name="Picture 4" descr="045whatisac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00201"/>
            <a:ext cx="5923652" cy="48768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34EF2D-3972-4419-9A23-BD622BD20435}"/>
              </a:ext>
            </a:extLst>
          </p:cNvPr>
          <p:cNvSpPr txBox="1"/>
          <p:nvPr/>
        </p:nvSpPr>
        <p:spPr>
          <a:xfrm>
            <a:off x="7327557" y="2209801"/>
            <a:ext cx="1727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개인의 행동에 따라 평가되고 보상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CD925A-D2F8-45C7-9201-7CD14737BB13}"/>
              </a:ext>
            </a:extLst>
          </p:cNvPr>
          <p:cNvSpPr txBox="1"/>
          <p:nvPr/>
        </p:nvSpPr>
        <p:spPr>
          <a:xfrm>
            <a:off x="7337854" y="1728029"/>
            <a:ext cx="135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허용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DA18D3-9EB3-427E-A370-3A9146B0288D}"/>
              </a:ext>
            </a:extLst>
          </p:cNvPr>
          <p:cNvSpPr txBox="1"/>
          <p:nvPr/>
        </p:nvSpPr>
        <p:spPr>
          <a:xfrm>
            <a:off x="434546" y="1728029"/>
            <a:ext cx="135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선정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74F710-1007-4275-8114-8574B75C44AB}"/>
              </a:ext>
            </a:extLst>
          </p:cNvPr>
          <p:cNvSpPr txBox="1"/>
          <p:nvPr/>
        </p:nvSpPr>
        <p:spPr>
          <a:xfrm>
            <a:off x="210065" y="2209801"/>
            <a:ext cx="1727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언제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누구에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의해 무엇을 해야 하는지 공유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08D150-5AC8-42A6-8B70-8B177CBCBFE2}"/>
              </a:ext>
            </a:extLst>
          </p:cNvPr>
          <p:cNvSpPr txBox="1"/>
          <p:nvPr/>
        </p:nvSpPr>
        <p:spPr>
          <a:xfrm>
            <a:off x="434546" y="5486400"/>
            <a:ext cx="135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조정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E4FD1B-69DA-448E-A3CD-FEF3D9F887FF}"/>
              </a:ext>
            </a:extLst>
          </p:cNvPr>
          <p:cNvSpPr txBox="1"/>
          <p:nvPr/>
        </p:nvSpPr>
        <p:spPr>
          <a:xfrm>
            <a:off x="210065" y="5906869"/>
            <a:ext cx="1727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관리자 및 보고서 업무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044E4F-DA70-4C1A-A616-ACD28204948B}"/>
              </a:ext>
            </a:extLst>
          </p:cNvPr>
          <p:cNvSpPr txBox="1"/>
          <p:nvPr/>
        </p:nvSpPr>
        <p:spPr>
          <a:xfrm>
            <a:off x="7515674" y="5486400"/>
            <a:ext cx="1351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향상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2F57AE-100E-4A17-8A04-94206AD42C67}"/>
              </a:ext>
            </a:extLst>
          </p:cNvPr>
          <p:cNvSpPr txBox="1"/>
          <p:nvPr/>
        </p:nvSpPr>
        <p:spPr>
          <a:xfrm>
            <a:off x="7350211" y="5906869"/>
            <a:ext cx="1727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사기 및 성과 명확성</a:t>
            </a:r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491F4263-83A3-46EC-B8F2-9C0E11849180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21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13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Accountability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1748135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Do you know Dr. Conrad Murray?</a:t>
            </a:r>
            <a:endParaRPr lang="ko-KR" alt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8630" t="29960" r="78316" b="18750"/>
          <a:stretch>
            <a:fillRect/>
          </a:stretch>
        </p:blipFill>
        <p:spPr bwMode="auto">
          <a:xfrm>
            <a:off x="3086100" y="2572657"/>
            <a:ext cx="2971800" cy="375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2BFBE76D-959E-46E0-86BC-3C595024B2CF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82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14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Accountability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0" y="1748135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Do you know Michael Jackson?</a:t>
            </a:r>
            <a:endParaRPr lang="ko-KR" altLang="en-US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 l="55695" t="21875" r="26025" b="7292"/>
          <a:stretch>
            <a:fillRect/>
          </a:stretch>
        </p:blipFill>
        <p:spPr bwMode="auto">
          <a:xfrm>
            <a:off x="3072653" y="2590800"/>
            <a:ext cx="299869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52578EF-7685-4A5B-AAFE-B556811AB357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69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15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Accountability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1900535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Why Michael Jackson</a:t>
            </a:r>
            <a:r>
              <a:rPr lang="ko-KR" altLang="en-US" dirty="0"/>
              <a:t> </a:t>
            </a:r>
            <a:r>
              <a:rPr lang="en-US" altLang="ko-KR" dirty="0"/>
              <a:t>died? </a:t>
            </a:r>
            <a:endParaRPr lang="ko-KR" altLang="en-US" dirty="0"/>
          </a:p>
        </p:txBody>
      </p:sp>
      <p:pic>
        <p:nvPicPr>
          <p:cNvPr id="6" name="Picture 5" descr="1369741596_anti-virus old schoo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3124200"/>
            <a:ext cx="2971800" cy="2971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43000" y="3605986"/>
            <a:ext cx="54864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Jackson's death </a:t>
            </a:r>
            <a:br>
              <a:rPr lang="en-US" altLang="ko-KR" dirty="0"/>
            </a:br>
            <a:r>
              <a:rPr lang="en-US" altLang="ko-KR" dirty="0"/>
              <a:t>on June 25, 2009, </a:t>
            </a:r>
            <a:br>
              <a:rPr lang="en-US" altLang="ko-KR" dirty="0"/>
            </a:br>
            <a:r>
              <a:rPr lang="en-US" altLang="ko-KR" dirty="0"/>
              <a:t>was caused by </a:t>
            </a:r>
            <a:br>
              <a:rPr lang="en-US" altLang="ko-KR" dirty="0"/>
            </a:br>
            <a:r>
              <a:rPr lang="en-US" altLang="ko-KR" sz="3200" b="1" dirty="0">
                <a:solidFill>
                  <a:srgbClr val="FF0000"/>
                </a:solidFill>
              </a:rPr>
              <a:t>"acute </a:t>
            </a:r>
            <a:r>
              <a:rPr lang="en-US" altLang="ko-KR" sz="3200" b="1" dirty="0" err="1">
                <a:solidFill>
                  <a:srgbClr val="FF0000"/>
                </a:solidFill>
              </a:rPr>
              <a:t>propofol</a:t>
            </a:r>
            <a:r>
              <a:rPr lang="en-US" altLang="ko-KR" sz="3200" b="1" dirty="0">
                <a:solidFill>
                  <a:srgbClr val="FF0000"/>
                </a:solidFill>
              </a:rPr>
              <a:t> intoxication" 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29E7565-909C-4697-9B34-48A05630D884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00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16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Accountability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655285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What was Dr. Conrad Murray’s responsibility?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3505200" y="2438400"/>
            <a:ext cx="5410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Murray served as Jackson's personal physician as Jackson prepared for his comeback concerts, with Murray giving him the surgical anesthetic </a:t>
            </a:r>
            <a:r>
              <a:rPr lang="en-US" altLang="ko-KR" dirty="0" err="1"/>
              <a:t>propofol</a:t>
            </a:r>
            <a:r>
              <a:rPr lang="en-US" altLang="ko-KR" dirty="0"/>
              <a:t> to help him sleep nearly every night for the last two months of his life.</a:t>
            </a:r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8630" t="29960" r="78316" b="18750"/>
          <a:stretch>
            <a:fillRect/>
          </a:stretch>
        </p:blipFill>
        <p:spPr bwMode="auto">
          <a:xfrm>
            <a:off x="381000" y="2572657"/>
            <a:ext cx="2930525" cy="375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C9B7092-4205-4CA5-9715-EE7621DCE4D5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11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17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Accountability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729992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Who was responsible for Michael Jackson's sudden death? </a:t>
            </a:r>
            <a:endParaRPr lang="ko-KR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8630" t="29960" r="78316" b="18750"/>
          <a:stretch>
            <a:fillRect/>
          </a:stretch>
        </p:blipFill>
        <p:spPr bwMode="auto">
          <a:xfrm>
            <a:off x="914400" y="2572657"/>
            <a:ext cx="2971800" cy="375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55695" t="21875" r="26025" b="7292"/>
          <a:stretch>
            <a:fillRect/>
          </a:stretch>
        </p:blipFill>
        <p:spPr bwMode="auto">
          <a:xfrm>
            <a:off x="5181600" y="2572657"/>
            <a:ext cx="299869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90900D4-C1C0-44EE-B4AB-83C62D9516B6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3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18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Accountability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2679680"/>
            <a:ext cx="693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On November 29, 2011, Murray was given the maximum sentence of four years in prison. 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/>
              <a:t>Prosecutor said "This is not a crime involving a mistake of judgment..... This was a crime where the end result was the death of a human being."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760815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Outcome in the court?</a:t>
            </a:r>
            <a:endParaRPr lang="ko-KR" alt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5A5E2809-5397-4356-9258-2036F0AA8D62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02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10600" cy="609600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ko-KR" altLang="en-US" cap="all" dirty="0"/>
              <a:t>강사 소개</a:t>
            </a:r>
            <a:endParaRPr lang="en-US" cap="all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ABB78CA-0DB2-4502-B12D-AA2758245E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"/>
          <a:stretch/>
        </p:blipFill>
        <p:spPr bwMode="auto">
          <a:xfrm>
            <a:off x="228600" y="1143000"/>
            <a:ext cx="4229100" cy="5257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6E0D53-6B14-429C-991D-829A9FEF70F2}"/>
              </a:ext>
            </a:extLst>
          </p:cNvPr>
          <p:cNvSpPr txBox="1"/>
          <p:nvPr/>
        </p:nvSpPr>
        <p:spPr bwMode="auto">
          <a:xfrm>
            <a:off x="4610100" y="1143000"/>
            <a:ext cx="4229100" cy="5257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+mn-lt"/>
              </a:rPr>
              <a:t>성명 </a:t>
            </a:r>
            <a:r>
              <a:rPr lang="en-US" altLang="ko-KR" sz="2000" dirty="0">
                <a:latin typeface="+mn-lt"/>
              </a:rPr>
              <a:t>: </a:t>
            </a:r>
            <a:r>
              <a:rPr lang="ko-KR" altLang="en-US" sz="2000" dirty="0" err="1">
                <a:latin typeface="+mn-lt"/>
              </a:rPr>
              <a:t>최태홍</a:t>
            </a:r>
            <a:r>
              <a:rPr lang="en-US" altLang="ko-KR" sz="2000" dirty="0">
                <a:latin typeface="+mn-lt"/>
              </a:rPr>
              <a:t> </a:t>
            </a:r>
            <a:r>
              <a:rPr lang="ko-KR" altLang="en-US" sz="2000" dirty="0">
                <a:latin typeface="+mn-lt"/>
              </a:rPr>
              <a:t>상무 </a:t>
            </a:r>
            <a:r>
              <a:rPr lang="en-US" altLang="ko-KR" sz="2000" dirty="0">
                <a:latin typeface="+mn-lt"/>
              </a:rPr>
              <a:t>(Terry Choi)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+mn-lt"/>
              </a:rPr>
              <a:t>회사 </a:t>
            </a:r>
            <a:r>
              <a:rPr lang="en-US" altLang="ko-KR" sz="2000" dirty="0">
                <a:latin typeface="+mn-lt"/>
              </a:rPr>
              <a:t>: </a:t>
            </a:r>
            <a:r>
              <a:rPr lang="ko-KR" altLang="en-US" sz="2000" dirty="0" err="1">
                <a:latin typeface="+mn-lt"/>
              </a:rPr>
              <a:t>오티스엘리베이터</a:t>
            </a:r>
            <a:r>
              <a:rPr lang="ko-KR" altLang="en-US" sz="2000" dirty="0">
                <a:latin typeface="+mn-lt"/>
              </a:rPr>
              <a:t> </a:t>
            </a:r>
            <a:r>
              <a:rPr lang="en-US" altLang="ko-KR" sz="2000" dirty="0">
                <a:latin typeface="+mn-lt"/>
              </a:rPr>
              <a:t>/ </a:t>
            </a:r>
            <a:r>
              <a:rPr lang="ko-KR" altLang="en-US" sz="2000" dirty="0">
                <a:latin typeface="+mn-lt"/>
              </a:rPr>
              <a:t>안전</a:t>
            </a:r>
            <a:endParaRPr lang="en-US" altLang="ko-KR" sz="2000" dirty="0">
              <a:latin typeface="+mn-lt"/>
            </a:endParaRP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+mn-lt"/>
              </a:rPr>
              <a:t>자녀 </a:t>
            </a:r>
            <a:r>
              <a:rPr lang="en-US" altLang="ko-KR" sz="2000" dirty="0">
                <a:latin typeface="+mn-lt"/>
              </a:rPr>
              <a:t>: </a:t>
            </a:r>
            <a:r>
              <a:rPr lang="ko-KR" altLang="en-US" sz="2000" dirty="0">
                <a:latin typeface="+mn-lt"/>
              </a:rPr>
              <a:t>은서</a:t>
            </a:r>
            <a:r>
              <a:rPr lang="en-US" altLang="ko-KR" sz="2000" dirty="0">
                <a:latin typeface="+mn-lt"/>
              </a:rPr>
              <a:t>(</a:t>
            </a:r>
            <a:r>
              <a:rPr lang="ko-KR" altLang="en-US" sz="2000" dirty="0">
                <a:latin typeface="+mn-lt"/>
              </a:rPr>
              <a:t>딸</a:t>
            </a:r>
            <a:r>
              <a:rPr lang="en-US" altLang="ko-KR" sz="2000" dirty="0">
                <a:latin typeface="+mn-lt"/>
              </a:rPr>
              <a:t>), </a:t>
            </a:r>
            <a:r>
              <a:rPr lang="ko-KR" altLang="en-US" sz="2000" dirty="0">
                <a:latin typeface="+mn-lt"/>
              </a:rPr>
              <a:t>준서</a:t>
            </a:r>
            <a:r>
              <a:rPr lang="en-US" altLang="ko-KR" sz="2000" dirty="0">
                <a:latin typeface="+mn-lt"/>
              </a:rPr>
              <a:t>(</a:t>
            </a:r>
            <a:r>
              <a:rPr lang="ko-KR" altLang="en-US" sz="2000" dirty="0">
                <a:latin typeface="+mn-lt"/>
              </a:rPr>
              <a:t>아들</a:t>
            </a:r>
            <a:r>
              <a:rPr lang="en-US" altLang="ko-KR" sz="2000" dirty="0">
                <a:latin typeface="+mn-lt"/>
              </a:rPr>
              <a:t>) 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+mn-lt"/>
              </a:rPr>
              <a:t>입사 년도 </a:t>
            </a:r>
            <a:r>
              <a:rPr lang="en-US" altLang="ko-KR" sz="2000" dirty="0">
                <a:latin typeface="+mn-lt"/>
              </a:rPr>
              <a:t>: 1993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+mn-lt"/>
              </a:rPr>
              <a:t>LG 7 </a:t>
            </a:r>
            <a:r>
              <a:rPr lang="ko-KR" altLang="en-US" sz="2000" dirty="0">
                <a:latin typeface="+mn-lt"/>
              </a:rPr>
              <a:t>년</a:t>
            </a:r>
            <a:r>
              <a:rPr lang="en-US" altLang="ko-KR" sz="2000" dirty="0">
                <a:latin typeface="+mn-lt"/>
              </a:rPr>
              <a:t> / Otis 22 </a:t>
            </a:r>
            <a:r>
              <a:rPr lang="ko-KR" altLang="en-US" sz="2000" dirty="0">
                <a:latin typeface="+mn-lt"/>
              </a:rPr>
              <a:t>년</a:t>
            </a:r>
            <a:endParaRPr lang="en-US" altLang="ko-KR" sz="2000" dirty="0">
              <a:latin typeface="+mn-lt"/>
            </a:endParaRP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+mn-lt"/>
              </a:rPr>
              <a:t>안전업무</a:t>
            </a:r>
            <a:r>
              <a:rPr lang="en-US" altLang="ko-KR" sz="2000" dirty="0">
                <a:latin typeface="+mn-lt"/>
              </a:rPr>
              <a:t> 2015 ~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+mn-lt"/>
              </a:rPr>
              <a:t>서울 과학 기술대학교</a:t>
            </a:r>
            <a:r>
              <a:rPr lang="en-US" altLang="ko-KR" sz="2000" dirty="0">
                <a:latin typeface="+mn-lt"/>
              </a:rPr>
              <a:t>– </a:t>
            </a:r>
            <a:r>
              <a:rPr lang="ko-KR" altLang="en-US" sz="2000" dirty="0">
                <a:latin typeface="+mn-lt"/>
              </a:rPr>
              <a:t>안전공학과</a:t>
            </a:r>
            <a:endParaRPr lang="en-US" altLang="ko-KR" sz="2000" dirty="0">
              <a:latin typeface="+mn-lt"/>
            </a:endParaRP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+mn-lt"/>
              </a:rPr>
              <a:t>한양대학원 </a:t>
            </a:r>
            <a:r>
              <a:rPr lang="en-US" altLang="ko-KR" sz="2000" dirty="0">
                <a:latin typeface="+mn-lt"/>
              </a:rPr>
              <a:t>– SPM MBA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o-KR" altLang="en-US" sz="2000" dirty="0">
                <a:latin typeface="+mn-lt"/>
              </a:rPr>
              <a:t>자전거</a:t>
            </a:r>
            <a:r>
              <a:rPr lang="en-US" altLang="ko-KR" sz="2000" dirty="0">
                <a:latin typeface="+mn-lt"/>
              </a:rPr>
              <a:t> / </a:t>
            </a:r>
            <a:r>
              <a:rPr lang="ko-KR" altLang="en-US" sz="2000" dirty="0">
                <a:latin typeface="+mn-lt"/>
              </a:rPr>
              <a:t>골프</a:t>
            </a:r>
            <a:endParaRPr lang="en-US" altLang="ko-KR" sz="2000" dirty="0">
              <a:latin typeface="+mn-lt"/>
            </a:endParaRP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ko-KR" sz="2000" dirty="0">
              <a:latin typeface="+mn-lt"/>
            </a:endParaRP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Terry.choi@otis.com</a:t>
            </a:r>
            <a:endParaRPr lang="en-US" altLang="ko-KR" sz="2000" dirty="0">
              <a:latin typeface="+mn-lt"/>
            </a:endParaRP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+mn-lt"/>
              </a:rPr>
              <a:t>+8210 5774 5728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4572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750303EB-3579-45AA-A2FE-155272216D87}" type="slidenum">
              <a:rPr lang="en-US" altLang="ko-KR" kern="1200">
                <a:latin typeface="Times New Roman" pitchFamily="18" charset="0"/>
                <a:ea typeface="굴림" charset="-127"/>
                <a:cs typeface="+mn-cs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altLang="ko-KR" kern="1200">
              <a:latin typeface="Times New Roman" pitchFamily="18" charset="0"/>
              <a:ea typeface="굴림" charset="-127"/>
              <a:cs typeface="+mn-cs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4A428BE-293D-4847-A30F-D6351D666407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041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19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Assessment, Prevention &amp; Control</a:t>
            </a:r>
          </a:p>
        </p:txBody>
      </p:sp>
      <p:pic>
        <p:nvPicPr>
          <p:cNvPr id="14" name="Picture 29" descr="G:\GROUP\Client\UTC\EH&amp;S\Development\Day2\images\guy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106" y="1816100"/>
            <a:ext cx="2307494" cy="324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8" descr="G:\GROUP\Client\UTC\EH&amp;S\Development\Day2\images\guy1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94" y="1676400"/>
            <a:ext cx="2371003" cy="341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04884" y="6010126"/>
            <a:ext cx="8193280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ko-KR" altLang="en-US" sz="2000" dirty="0">
                <a:effectLst/>
              </a:rPr>
              <a:t>가장 중요한 것은 사고가 얼마나 심각한지가 아니라 예방하는 것이다</a:t>
            </a:r>
            <a:r>
              <a:rPr lang="en-US" altLang="ko-KR" sz="2000" dirty="0">
                <a:effectLst/>
              </a:rPr>
              <a:t>.</a:t>
            </a:r>
            <a:endParaRPr lang="ko-KR" altLang="en-US" dirty="0">
              <a:latin typeface="+mn-ea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833438" y="5068027"/>
            <a:ext cx="1664465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ko-KR" altLang="en-US" sz="1800">
                <a:solidFill>
                  <a:schemeClr val="accent2"/>
                </a:solidFill>
                <a:latin typeface="+mn-ea"/>
              </a:rPr>
              <a:t>아차사고</a:t>
            </a:r>
            <a:endParaRPr lang="en-US" altLang="ko-KR" sz="1800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636106" y="5068026"/>
            <a:ext cx="192649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ko-KR" altLang="en-US" sz="1800">
                <a:solidFill>
                  <a:schemeClr val="accent2"/>
                </a:solidFill>
                <a:latin typeface="+mn-ea"/>
              </a:rPr>
              <a:t>근로손실 사고</a:t>
            </a:r>
            <a:endParaRPr lang="en-US" altLang="ko-KR" sz="1800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6765925" y="5068026"/>
            <a:ext cx="2026996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ko-KR" altLang="en-US" sz="1800">
                <a:solidFill>
                  <a:schemeClr val="accent2"/>
                </a:solidFill>
                <a:latin typeface="+mn-ea"/>
              </a:rPr>
              <a:t>중대재해 사고</a:t>
            </a:r>
            <a:endParaRPr lang="en-US" altLang="ko-KR" sz="1800" dirty="0">
              <a:solidFill>
                <a:schemeClr val="accent2"/>
              </a:solidFill>
              <a:latin typeface="+mn-ea"/>
            </a:endParaRPr>
          </a:p>
        </p:txBody>
      </p:sp>
      <p:pic>
        <p:nvPicPr>
          <p:cNvPr id="20" name="Picture 30" descr="G:\GROUP\Client\UTC\EH&amp;S\Development\Day2\images\guy3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494" y="2362200"/>
            <a:ext cx="2159306" cy="239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8D6F15AB-855E-4C8D-BAB6-1B61F0802928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009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20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Assessment, Prevention &amp; Control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304800" y="6038898"/>
            <a:ext cx="7314750" cy="28570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1182" tIns="45589" rIns="91182" bIns="45589">
            <a:spAutoFit/>
          </a:bodyPr>
          <a:lstStyle/>
          <a:p>
            <a:r>
              <a:rPr lang="en-US" sz="1200" dirty="0">
                <a:latin typeface="Comic Sans MS" pitchFamily="66" charset="0"/>
              </a:rPr>
              <a:t>From: A.W. Heinrich, </a:t>
            </a:r>
            <a:r>
              <a:rPr lang="en-US" sz="1200" i="1" dirty="0">
                <a:latin typeface="Comic Sans MS" pitchFamily="66" charset="0"/>
              </a:rPr>
              <a:t>Industrial Accident Prevention: A Scientific Approach,</a:t>
            </a:r>
            <a:r>
              <a:rPr lang="en-US" sz="1200" dirty="0">
                <a:latin typeface="Comic Sans MS" pitchFamily="66" charset="0"/>
              </a:rPr>
              <a:t> McGraw Hill, NY 1931</a:t>
            </a:r>
            <a:endParaRPr lang="en-US" sz="2800" i="1" dirty="0"/>
          </a:p>
        </p:txBody>
      </p:sp>
      <p:pic>
        <p:nvPicPr>
          <p:cNvPr id="18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9"/>
          <a:stretch/>
        </p:blipFill>
        <p:spPr bwMode="auto">
          <a:xfrm>
            <a:off x="2457450" y="1971922"/>
            <a:ext cx="4229100" cy="387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761907" y="448786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30,000 </a:t>
            </a:r>
          </a:p>
          <a:p>
            <a:pPr algn="ctr"/>
            <a:r>
              <a:rPr lang="ko-KR" altLang="en-US" sz="1600" dirty="0"/>
              <a:t>불안전한 행동 및 환경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2761907" y="3291238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3,000 </a:t>
            </a:r>
          </a:p>
          <a:p>
            <a:pPr algn="ctr"/>
            <a:r>
              <a:rPr lang="ko-KR" altLang="en-US" sz="1400" dirty="0" err="1"/>
              <a:t>아차사고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3676307" y="2747147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47561" y="2425819"/>
            <a:ext cx="5907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47561" y="2185946"/>
            <a:ext cx="533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95507" y="2747147"/>
            <a:ext cx="167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근로손실</a:t>
            </a:r>
            <a:endParaRPr lang="en-US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4895507" y="2425819"/>
            <a:ext cx="1143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중대재해</a:t>
            </a:r>
            <a:endParaRPr lang="en-US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4895507" y="2185946"/>
            <a:ext cx="1143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/>
              <a:t>사망사고</a:t>
            </a:r>
            <a:endParaRPr lang="en-US" sz="800" dirty="0"/>
          </a:p>
        </p:txBody>
      </p:sp>
      <p:sp>
        <p:nvSpPr>
          <p:cNvPr id="28" name="Left-Right Arrow 27"/>
          <p:cNvSpPr/>
          <p:nvPr/>
        </p:nvSpPr>
        <p:spPr bwMode="auto">
          <a:xfrm rot="5400000">
            <a:off x="4864025" y="4198628"/>
            <a:ext cx="2653765" cy="609600"/>
          </a:xfrm>
          <a:prstGeom prst="leftRightArrow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ko-KR" sz="1400" kern="0" dirty="0">
                <a:ea typeface="굴림" charset="-127"/>
              </a:rPr>
              <a:t>Potential Hazards</a:t>
            </a:r>
            <a:endParaRPr lang="ko-KR" altLang="en-US" sz="1400" kern="0" dirty="0">
              <a:ea typeface="굴림" charset="-127"/>
            </a:endParaRPr>
          </a:p>
        </p:txBody>
      </p:sp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889E63A8-2E62-4C87-9BA5-84E0C3BB62E9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731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21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Assessment, Prevention &amp; Control</a:t>
            </a:r>
          </a:p>
        </p:txBody>
      </p:sp>
      <p:pic>
        <p:nvPicPr>
          <p:cNvPr id="5" name="Picture 4" descr="clif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0284" y="2586346"/>
            <a:ext cx="2492546" cy="2670390"/>
          </a:xfrm>
          <a:prstGeom prst="rect">
            <a:avLst/>
          </a:prstGeom>
          <a:noFill/>
        </p:spPr>
      </p:pic>
      <p:pic>
        <p:nvPicPr>
          <p:cNvPr id="6" name="Picture 5" descr="cliff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8292" y="2590800"/>
            <a:ext cx="2469977" cy="2667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0283" y="2057400"/>
            <a:ext cx="2492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Hazard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9800" y="2041497"/>
            <a:ext cx="2492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Incident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5376446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Unsafe acts and unsafe conditions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399" y="37338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Poorly managed or </a:t>
            </a:r>
          </a:p>
          <a:p>
            <a:pPr algn="ctr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unmanaged hazards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25726" y="3048000"/>
            <a:ext cx="2492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Risk</a:t>
            </a:r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10B843D1-FA54-42E8-96A4-539C398C7ED4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59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22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Assessment, Prevention &amp; Control</a:t>
            </a:r>
          </a:p>
        </p:txBody>
      </p:sp>
      <p:pic>
        <p:nvPicPr>
          <p:cNvPr id="5" name="Picture 1036" descr="G:\GROUP\Client\UTC\EH&amp;S\Development\Day2\images\cliff3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99" y="1905000"/>
            <a:ext cx="113792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G:\GROUP\Client\UTC\EH&amp;S\Development\Day2\images\cliff4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99" y="3639544"/>
            <a:ext cx="1131633" cy="121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33" descr="G:\GROUP\Client\UTC\EH&amp;S\Development\Day2\images\cliff6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573" y="3643851"/>
            <a:ext cx="1127627" cy="120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34" descr="G:\GROUP\Client\UTC\EH&amp;S\Development\Day2\images\cliff7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38" y="5410199"/>
            <a:ext cx="1127181" cy="120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4101"/>
          <p:cNvSpPr txBox="1">
            <a:spLocks noChangeArrowheads="1"/>
          </p:cNvSpPr>
          <p:nvPr/>
        </p:nvSpPr>
        <p:spPr bwMode="auto">
          <a:xfrm>
            <a:off x="3505200" y="1752600"/>
            <a:ext cx="5029200" cy="463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indent="-9525">
              <a:buFont typeface="Wingdings" pitchFamily="2" charset="2"/>
              <a:buNone/>
            </a:pPr>
            <a:r>
              <a:rPr lang="en-US" altLang="ko-KR" sz="1600" kern="0" dirty="0"/>
              <a:t>PREVENT OR DESIGN OUT THE HAZARD</a:t>
            </a:r>
            <a:br>
              <a:rPr lang="en-US" altLang="ko-KR" sz="1600" kern="0" dirty="0"/>
            </a:br>
            <a:r>
              <a:rPr lang="en-US" altLang="ko-KR" sz="1600" kern="0" dirty="0"/>
              <a:t>LONG-TERM SOLUTION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Use the management system                   (</a:t>
            </a:r>
            <a:r>
              <a:rPr lang="ko-KR" altLang="en-US" sz="1600" kern="0" dirty="0"/>
              <a:t>안전 매니지먼트 시스템 사용</a:t>
            </a:r>
            <a:r>
              <a:rPr lang="en-US" altLang="ko-KR" sz="1600" kern="0" dirty="0"/>
              <a:t>)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Remove (</a:t>
            </a:r>
            <a:r>
              <a:rPr lang="ko-KR" altLang="en-US" sz="1600" kern="0" dirty="0"/>
              <a:t>제거</a:t>
            </a:r>
            <a:r>
              <a:rPr lang="en-US" altLang="ko-KR" sz="1600" kern="0" dirty="0"/>
              <a:t>)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Replace (</a:t>
            </a:r>
            <a:r>
              <a:rPr lang="ko-KR" altLang="en-US" sz="1600" kern="0" dirty="0"/>
              <a:t>교체</a:t>
            </a:r>
            <a:r>
              <a:rPr lang="en-US" altLang="ko-KR" sz="1600" kern="0" dirty="0"/>
              <a:t>)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Change the process or procedure           </a:t>
            </a:r>
          </a:p>
          <a:p>
            <a:pPr indent="-9525">
              <a:buClr>
                <a:schemeClr val="accent2"/>
              </a:buClr>
            </a:pPr>
            <a:endParaRPr lang="en-US" altLang="ko-KR" sz="1600" kern="0" dirty="0"/>
          </a:p>
          <a:p>
            <a:pPr indent="-9525">
              <a:buClr>
                <a:schemeClr val="accent2"/>
              </a:buClr>
            </a:pPr>
            <a:r>
              <a:rPr lang="en-US" altLang="ko-KR" sz="1600" kern="0" dirty="0"/>
              <a:t>CONTROL THE HAZARD—”QUICK FIX” PHYSICAL CONTROL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Put up a barrier (</a:t>
            </a:r>
            <a:r>
              <a:rPr lang="ko-KR" altLang="en-US" sz="1600" kern="0" dirty="0" err="1"/>
              <a:t>차폐판</a:t>
            </a:r>
            <a:r>
              <a:rPr lang="en-US" altLang="ko-KR" sz="1600" kern="0" dirty="0"/>
              <a:t>)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PPE (</a:t>
            </a:r>
            <a:r>
              <a:rPr lang="ko-KR" altLang="en-US" sz="1600" kern="0" dirty="0"/>
              <a:t>개인안전장비</a:t>
            </a:r>
            <a:r>
              <a:rPr lang="en-US" altLang="ko-KR" sz="1600" kern="0" dirty="0"/>
              <a:t>)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Safeguard (</a:t>
            </a:r>
            <a:r>
              <a:rPr lang="ko-KR" altLang="en-US" sz="1600" kern="0" dirty="0"/>
              <a:t>보호장치</a:t>
            </a:r>
            <a:r>
              <a:rPr lang="en-US" altLang="ko-KR" sz="1600" kern="0" dirty="0"/>
              <a:t>)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Containment (</a:t>
            </a:r>
            <a:r>
              <a:rPr lang="ko-KR" altLang="en-US" sz="1600" kern="0" dirty="0"/>
              <a:t>방지</a:t>
            </a:r>
            <a:r>
              <a:rPr lang="en-US" altLang="ko-KR" sz="1600" kern="0" dirty="0"/>
              <a:t>/</a:t>
            </a:r>
            <a:r>
              <a:rPr lang="ko-KR" altLang="en-US" sz="1600" kern="0" dirty="0"/>
              <a:t>억제</a:t>
            </a:r>
            <a:r>
              <a:rPr lang="en-US" altLang="ko-KR" sz="1600" kern="0" dirty="0"/>
              <a:t>)</a:t>
            </a:r>
          </a:p>
          <a:p>
            <a:pPr indent="-9525">
              <a:buClr>
                <a:schemeClr val="accent2"/>
              </a:buClr>
            </a:pPr>
            <a:endParaRPr lang="en-US" altLang="ko-KR" sz="1600" kern="0" dirty="0"/>
          </a:p>
          <a:p>
            <a:pPr indent="-9525">
              <a:buClr>
                <a:schemeClr val="accent2"/>
              </a:buClr>
            </a:pPr>
            <a:r>
              <a:rPr lang="en-US" altLang="ko-KR" sz="1600" kern="0" dirty="0"/>
              <a:t>HUMAN CONTROL</a:t>
            </a:r>
          </a:p>
          <a:p>
            <a:pPr lvl="1">
              <a:buClr>
                <a:schemeClr val="accent2"/>
              </a:buClr>
              <a:buFontTx/>
              <a:buChar char="•"/>
            </a:pPr>
            <a:r>
              <a:rPr lang="en-US" altLang="ko-KR" sz="1600" kern="0" dirty="0"/>
              <a:t>Add rules, procedures, and training</a:t>
            </a:r>
            <a:endParaRPr lang="en-US" altLang="ko-KR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525299" y="1559987"/>
            <a:ext cx="1588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/>
              <a:t>제거</a:t>
            </a:r>
            <a:endParaRPr lang="en-US" sz="1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41202" y="3300990"/>
            <a:ext cx="1588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/>
              <a:t>예방</a:t>
            </a:r>
            <a:endParaRPr lang="en-US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25299" y="5071646"/>
            <a:ext cx="15887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/>
              <a:t>제어</a:t>
            </a:r>
            <a:endParaRPr lang="en-US" sz="1600" b="1" dirty="0"/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0461BD5E-3C78-4804-A2F0-E4EAFE504BBD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574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23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Assessment, Prevention &amp; Control</a:t>
            </a:r>
          </a:p>
        </p:txBody>
      </p:sp>
      <p:grpSp>
        <p:nvGrpSpPr>
          <p:cNvPr id="6" name="Diagram 2"/>
          <p:cNvGrpSpPr>
            <a:grpSpLocks/>
          </p:cNvGrpSpPr>
          <p:nvPr/>
        </p:nvGrpSpPr>
        <p:grpSpPr bwMode="auto">
          <a:xfrm>
            <a:off x="2310816" y="1869229"/>
            <a:ext cx="4575375" cy="4257819"/>
            <a:chOff x="1235" y="1251"/>
            <a:chExt cx="2946" cy="2573"/>
          </a:xfrm>
        </p:grpSpPr>
        <p:sp>
          <p:nvSpPr>
            <p:cNvPr id="7" name="_s660484"/>
            <p:cNvSpPr>
              <a:spLocks noChangeArrowheads="1" noTextEdit="1"/>
            </p:cNvSpPr>
            <p:nvPr/>
          </p:nvSpPr>
          <p:spPr bwMode="auto">
            <a:xfrm>
              <a:off x="1873" y="1251"/>
              <a:ext cx="1831" cy="1831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599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-1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_s660485"/>
            <p:cNvSpPr>
              <a:spLocks noChangeArrowheads="1" noTextEdit="1"/>
            </p:cNvSpPr>
            <p:nvPr/>
          </p:nvSpPr>
          <p:spPr bwMode="auto">
            <a:xfrm rot="7200000">
              <a:off x="2123" y="1685"/>
              <a:ext cx="1831" cy="1831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599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-1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_s660486"/>
            <p:cNvSpPr>
              <a:spLocks noChangeArrowheads="1" noTextEdit="1"/>
            </p:cNvSpPr>
            <p:nvPr/>
          </p:nvSpPr>
          <p:spPr bwMode="auto">
            <a:xfrm rot="14400000">
              <a:off x="1622" y="1684"/>
              <a:ext cx="1831" cy="1831"/>
            </a:xfrm>
            <a:custGeom>
              <a:avLst/>
              <a:gdLst>
                <a:gd name="G0" fmla="+- -5242880 0 0"/>
                <a:gd name="G1" fmla="+- -8519680 0 0"/>
                <a:gd name="G2" fmla="+- -5242880 0 -8519680"/>
                <a:gd name="G3" fmla="+- 10800 0 0"/>
                <a:gd name="G4" fmla="+- 0 0 -524288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200 0 0"/>
                <a:gd name="G9" fmla="+- 0 0 -8519680"/>
                <a:gd name="G10" fmla="+- 7200 0 2700"/>
                <a:gd name="G11" fmla="cos G10 -5242880"/>
                <a:gd name="G12" fmla="sin G10 -5242880"/>
                <a:gd name="G13" fmla="cos 13500 -5242880"/>
                <a:gd name="G14" fmla="sin 13500 -5242880"/>
                <a:gd name="G15" fmla="+- G11 10800 0"/>
                <a:gd name="G16" fmla="+- G12 10800 0"/>
                <a:gd name="G17" fmla="+- G13 10800 0"/>
                <a:gd name="G18" fmla="+- G14 10800 0"/>
                <a:gd name="G19" fmla="*/ 7200 1 2"/>
                <a:gd name="G20" fmla="+- G19 5400 0"/>
                <a:gd name="G21" fmla="cos G20 -5242880"/>
                <a:gd name="G22" fmla="sin G20 -5242880"/>
                <a:gd name="G23" fmla="+- G21 10800 0"/>
                <a:gd name="G24" fmla="+- G12 G23 G22"/>
                <a:gd name="G25" fmla="+- G22 G23 G11"/>
                <a:gd name="G26" fmla="cos 10800 -5242880"/>
                <a:gd name="G27" fmla="sin 10800 -5242880"/>
                <a:gd name="G28" fmla="cos 7200 -5242880"/>
                <a:gd name="G29" fmla="sin 7200 -524288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8519680"/>
                <a:gd name="G36" fmla="sin G34 -8519680"/>
                <a:gd name="G37" fmla="+/ -8519680 -524288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200 G39"/>
                <a:gd name="G43" fmla="sin 72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8004 w 21600"/>
                <a:gd name="T5" fmla="*/ 368 h 21600"/>
                <a:gd name="T6" fmla="*/ 5014 w 21600"/>
                <a:gd name="T7" fmla="*/ 3905 h 21600"/>
                <a:gd name="T8" fmla="*/ 8936 w 21600"/>
                <a:gd name="T9" fmla="*/ 3845 h 21600"/>
                <a:gd name="T10" fmla="*/ 13144 w 21600"/>
                <a:gd name="T11" fmla="*/ -2495 h 21600"/>
                <a:gd name="T12" fmla="*/ 16794 w 21600"/>
                <a:gd name="T13" fmla="*/ 2717 h 21600"/>
                <a:gd name="T14" fmla="*/ 11581 w 21600"/>
                <a:gd name="T15" fmla="*/ 6368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2050" y="3709"/>
                  </a:moveTo>
                  <a:cubicBezTo>
                    <a:pt x="11637" y="3636"/>
                    <a:pt x="11219" y="3600"/>
                    <a:pt x="10800" y="3600"/>
                  </a:cubicBezTo>
                  <a:cubicBezTo>
                    <a:pt x="9107" y="3599"/>
                    <a:pt x="7468" y="4196"/>
                    <a:pt x="6171" y="5284"/>
                  </a:cubicBezTo>
                  <a:lnTo>
                    <a:pt x="3857" y="2526"/>
                  </a:lnTo>
                  <a:cubicBezTo>
                    <a:pt x="5802" y="894"/>
                    <a:pt x="8260" y="-1"/>
                    <a:pt x="10800" y="0"/>
                  </a:cubicBezTo>
                  <a:cubicBezTo>
                    <a:pt x="11428" y="0"/>
                    <a:pt x="12056" y="54"/>
                    <a:pt x="12675" y="164"/>
                  </a:cubicBezTo>
                  <a:lnTo>
                    <a:pt x="13144" y="-2495"/>
                  </a:lnTo>
                  <a:lnTo>
                    <a:pt x="16794" y="2717"/>
                  </a:lnTo>
                  <a:lnTo>
                    <a:pt x="11581" y="6368"/>
                  </a:lnTo>
                  <a:lnTo>
                    <a:pt x="12050" y="3709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_s660487"/>
            <p:cNvSpPr>
              <a:spLocks noChangeArrowheads="1"/>
            </p:cNvSpPr>
            <p:nvPr/>
          </p:nvSpPr>
          <p:spPr bwMode="auto">
            <a:xfrm>
              <a:off x="3447" y="1602"/>
              <a:ext cx="734" cy="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Assessment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Program evaluation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Assurance reviews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Inspections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Incident investigations</a:t>
              </a:r>
            </a:p>
          </p:txBody>
        </p:sp>
        <p:sp>
          <p:nvSpPr>
            <p:cNvPr id="12" name="_s660488"/>
            <p:cNvSpPr>
              <a:spLocks noChangeArrowheads="1"/>
            </p:cNvSpPr>
            <p:nvPr/>
          </p:nvSpPr>
          <p:spPr bwMode="auto">
            <a:xfrm>
              <a:off x="2421" y="3090"/>
              <a:ext cx="734" cy="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Policy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Planning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Accountability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Rules and Procedures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Communication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Training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Self Inspections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_s660489"/>
            <p:cNvSpPr>
              <a:spLocks noChangeArrowheads="1"/>
            </p:cNvSpPr>
            <p:nvPr/>
          </p:nvSpPr>
          <p:spPr bwMode="auto">
            <a:xfrm>
              <a:off x="1235" y="1587"/>
              <a:ext cx="734" cy="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Oversight meeting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Documentation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Management Validation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Performance (metrics)</a:t>
              </a:r>
            </a:p>
          </p:txBody>
        </p:sp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5791200" y="1828800"/>
            <a:ext cx="2206277" cy="47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70" tIns="50935" rIns="101870" bIns="50935">
            <a:spAutoFit/>
          </a:bodyPr>
          <a:lstStyle/>
          <a:p>
            <a:r>
              <a:rPr lang="en-US" b="1" dirty="0">
                <a:latin typeface="Arial" charset="0"/>
              </a:rPr>
              <a:t>Identify Risks</a:t>
            </a: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5867487" y="5726668"/>
            <a:ext cx="2895513" cy="84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1870" tIns="50935" rIns="101870" bIns="50935">
            <a:spAutoFit/>
          </a:bodyPr>
          <a:lstStyle/>
          <a:p>
            <a:r>
              <a:rPr lang="en-US" b="1" dirty="0">
                <a:latin typeface="Arial" charset="0"/>
              </a:rPr>
              <a:t>Control / Mitigate</a:t>
            </a:r>
          </a:p>
          <a:p>
            <a:r>
              <a:rPr lang="en-US" b="1" dirty="0">
                <a:latin typeface="Arial" charset="0"/>
              </a:rPr>
              <a:t>Risks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943182" y="1828800"/>
            <a:ext cx="2735268" cy="47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70" tIns="50935" rIns="101870" bIns="50935">
            <a:spAutoFit/>
          </a:bodyPr>
          <a:lstStyle/>
          <a:p>
            <a:r>
              <a:rPr lang="en-US" b="1" dirty="0">
                <a:latin typeface="Arial" charset="0"/>
              </a:rPr>
              <a:t>Monitor Progress</a:t>
            </a:r>
          </a:p>
        </p:txBody>
      </p:sp>
      <p:sp>
        <p:nvSpPr>
          <p:cNvPr id="17" name="Footer Placeholder 8">
            <a:extLst>
              <a:ext uri="{FF2B5EF4-FFF2-40B4-BE49-F238E27FC236}">
                <a16:creationId xmlns:a16="http://schemas.microsoft.com/office/drawing/2014/main" id="{4F53D908-C786-4BFC-A0C2-056CF91B558F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772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24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Assessment, Prevention &amp; Control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58B5ED5-0B50-406A-BC36-0BE3FF0D6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57535"/>
            <a:ext cx="4141874" cy="21738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BF6E10F-070A-4FDF-8D03-79D14B9DF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074587"/>
            <a:ext cx="4141874" cy="21738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FB7ECDC-D523-4782-BA4D-F54F27232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645" y="1757535"/>
            <a:ext cx="4141874" cy="21738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2D969A6-9AF8-4D60-918E-A82C4B7D87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2645" y="4074586"/>
            <a:ext cx="4141874" cy="21738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Footer Placeholder 8">
            <a:extLst>
              <a:ext uri="{FF2B5EF4-FFF2-40B4-BE49-F238E27FC236}">
                <a16:creationId xmlns:a16="http://schemas.microsoft.com/office/drawing/2014/main" id="{36A4A67A-C2EE-4C30-A0A8-400F363E7BA5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388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25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Education &amp; Training</a:t>
            </a:r>
          </a:p>
        </p:txBody>
      </p:sp>
      <p:grpSp>
        <p:nvGrpSpPr>
          <p:cNvPr id="6" name="그룹 1"/>
          <p:cNvGrpSpPr/>
          <p:nvPr/>
        </p:nvGrpSpPr>
        <p:grpSpPr>
          <a:xfrm>
            <a:off x="338138" y="1752600"/>
            <a:ext cx="8424862" cy="4724400"/>
            <a:chOff x="395288" y="1752600"/>
            <a:chExt cx="8424862" cy="4495800"/>
          </a:xfrm>
        </p:grpSpPr>
        <p:sp>
          <p:nvSpPr>
            <p:cNvPr id="7" name="Rounded Rectangle 24"/>
            <p:cNvSpPr/>
            <p:nvPr/>
          </p:nvSpPr>
          <p:spPr>
            <a:xfrm>
              <a:off x="6011863" y="1752600"/>
              <a:ext cx="2808287" cy="4495800"/>
            </a:xfrm>
            <a:prstGeom prst="roundRect">
              <a:avLst>
                <a:gd name="adj" fmla="val 6096"/>
              </a:avLst>
            </a:prstGeom>
            <a:solidFill>
              <a:srgbClr val="333399"/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Manager &amp; Supervisor</a:t>
              </a:r>
              <a:endParaRPr kumimoji="0" lang="ko-KR" alt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sp>
          <p:nvSpPr>
            <p:cNvPr id="9" name="Rounded Rectangle 23"/>
            <p:cNvSpPr/>
            <p:nvPr/>
          </p:nvSpPr>
          <p:spPr>
            <a:xfrm>
              <a:off x="3203575" y="1752600"/>
              <a:ext cx="2808288" cy="4495800"/>
            </a:xfrm>
            <a:prstGeom prst="roundRect">
              <a:avLst>
                <a:gd name="adj" fmla="val 6549"/>
              </a:avLst>
            </a:prstGeom>
            <a:solidFill>
              <a:srgbClr val="2D2D8A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Mechanic</a:t>
              </a:r>
              <a:endParaRPr kumimoji="0" lang="ko-KR" alt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sp>
          <p:nvSpPr>
            <p:cNvPr id="10" name="Rounded Rectangle 22"/>
            <p:cNvSpPr/>
            <p:nvPr/>
          </p:nvSpPr>
          <p:spPr>
            <a:xfrm>
              <a:off x="395288" y="1752600"/>
              <a:ext cx="2808287" cy="4495800"/>
            </a:xfrm>
            <a:prstGeom prst="roundRect">
              <a:avLst>
                <a:gd name="adj" fmla="val 7918"/>
              </a:avLst>
            </a:prstGeom>
            <a:solidFill>
              <a:srgbClr val="333399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1" i="0" u="sng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New Comer</a:t>
              </a:r>
              <a:endParaRPr kumimoji="0" lang="ko-KR" alt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sp>
          <p:nvSpPr>
            <p:cNvPr id="11" name="Rounded Rectangle 7"/>
            <p:cNvSpPr/>
            <p:nvPr/>
          </p:nvSpPr>
          <p:spPr>
            <a:xfrm>
              <a:off x="539750" y="3581400"/>
              <a:ext cx="2519363" cy="498475"/>
            </a:xfrm>
            <a:prstGeom prst="roundRect">
              <a:avLst>
                <a:gd name="adj" fmla="val 23281"/>
              </a:avLst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1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New Comer Training </a:t>
              </a:r>
              <a:b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</a:b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(8hrs / Once)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sp>
          <p:nvSpPr>
            <p:cNvPr id="12" name="Rounded Rectangle 13"/>
            <p:cNvSpPr/>
            <p:nvPr/>
          </p:nvSpPr>
          <p:spPr>
            <a:xfrm>
              <a:off x="3348038" y="2971800"/>
              <a:ext cx="5327650" cy="497098"/>
            </a:xfrm>
            <a:prstGeom prst="roundRect">
              <a:avLst>
                <a:gd name="adj" fmla="val 2328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1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Essential Refresher Training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sp>
          <p:nvSpPr>
            <p:cNvPr id="13" name="Rounded Rectangle 20"/>
            <p:cNvSpPr/>
            <p:nvPr/>
          </p:nvSpPr>
          <p:spPr>
            <a:xfrm>
              <a:off x="6154738" y="4872518"/>
              <a:ext cx="2520950" cy="498475"/>
            </a:xfrm>
            <a:prstGeom prst="roundRect">
              <a:avLst>
                <a:gd name="adj" fmla="val 23281"/>
              </a:avLst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FPA</a:t>
              </a: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 Auditor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kern="0" dirty="0">
                  <a:solidFill>
                    <a:srgbClr val="FF0000"/>
                  </a:solidFill>
                  <a:latin typeface="Arial" pitchFamily="34" charset="0"/>
                  <a:ea typeface="굴림"/>
                  <a:cs typeface="Arial" pitchFamily="34" charset="0"/>
                </a:rPr>
                <a:t>(24hrs / Once)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sp>
          <p:nvSpPr>
            <p:cNvPr id="15" name="Rounded Rectangle 17"/>
            <p:cNvSpPr/>
            <p:nvPr/>
          </p:nvSpPr>
          <p:spPr>
            <a:xfrm>
              <a:off x="539750" y="5423098"/>
              <a:ext cx="287338" cy="217487"/>
            </a:xfrm>
            <a:prstGeom prst="roundRect">
              <a:avLst>
                <a:gd name="adj" fmla="val 23281"/>
              </a:avLst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1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sp>
          <p:nvSpPr>
            <p:cNvPr id="16" name="Rounded Rectangle 25"/>
            <p:cNvSpPr/>
            <p:nvPr/>
          </p:nvSpPr>
          <p:spPr>
            <a:xfrm>
              <a:off x="539750" y="5783460"/>
              <a:ext cx="287338" cy="215900"/>
            </a:xfrm>
            <a:prstGeom prst="roundRect">
              <a:avLst>
                <a:gd name="adj" fmla="val 23281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1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sp>
          <p:nvSpPr>
            <p:cNvPr id="17" name="Rectangle 26"/>
            <p:cNvSpPr>
              <a:spLocks noChangeArrowheads="1"/>
            </p:cNvSpPr>
            <p:nvPr/>
          </p:nvSpPr>
          <p:spPr bwMode="auto">
            <a:xfrm>
              <a:off x="782638" y="5351660"/>
              <a:ext cx="1778051" cy="29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400" b="1" dirty="0">
                  <a:solidFill>
                    <a:srgbClr val="FFFF00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: Delivered by EHS</a:t>
              </a:r>
              <a:endParaRPr lang="ko-KR" altLang="en-US" sz="1400" dirty="0">
                <a:solidFill>
                  <a:srgbClr val="FFFF00"/>
                </a:solidFill>
                <a:latin typeface="Arial" pitchFamily="34" charset="0"/>
                <a:ea typeface="굴림" charset="-127"/>
                <a:cs typeface="Arial" pitchFamily="34" charset="0"/>
              </a:endParaRPr>
            </a:p>
          </p:txBody>
        </p:sp>
        <p:sp>
          <p:nvSpPr>
            <p:cNvPr id="18" name="Rectangle 27"/>
            <p:cNvSpPr>
              <a:spLocks noChangeArrowheads="1"/>
            </p:cNvSpPr>
            <p:nvPr/>
          </p:nvSpPr>
          <p:spPr bwMode="auto">
            <a:xfrm>
              <a:off x="782638" y="5712023"/>
              <a:ext cx="2191626" cy="29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400" b="1" dirty="0">
                  <a:solidFill>
                    <a:srgbClr val="FFFFFF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: Delivered by Line Mgt.</a:t>
              </a:r>
              <a:endParaRPr lang="ko-KR" altLang="en-US" sz="1400" dirty="0">
                <a:solidFill>
                  <a:srgbClr val="FFFFFF"/>
                </a:solidFill>
                <a:latin typeface="Arial" pitchFamily="34" charset="0"/>
                <a:ea typeface="굴림" charset="-127"/>
                <a:cs typeface="Arial" pitchFamily="34" charset="0"/>
              </a:endParaRPr>
            </a:p>
          </p:txBody>
        </p:sp>
        <p:cxnSp>
          <p:nvCxnSpPr>
            <p:cNvPr id="19" name="Straight Connector 31"/>
            <p:cNvCxnSpPr/>
            <p:nvPr/>
          </p:nvCxnSpPr>
          <p:spPr>
            <a:xfrm>
              <a:off x="3492500" y="3492910"/>
              <a:ext cx="0" cy="2494444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  <p:cxnSp>
          <p:nvCxnSpPr>
            <p:cNvPr id="20" name="Straight Connector 32"/>
            <p:cNvCxnSpPr/>
            <p:nvPr/>
          </p:nvCxnSpPr>
          <p:spPr>
            <a:xfrm>
              <a:off x="3492500" y="4413824"/>
              <a:ext cx="142875" cy="0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  <p:cxnSp>
          <p:nvCxnSpPr>
            <p:cNvPr id="21" name="Straight Connector 40"/>
            <p:cNvCxnSpPr/>
            <p:nvPr/>
          </p:nvCxnSpPr>
          <p:spPr>
            <a:xfrm>
              <a:off x="3492500" y="5987354"/>
              <a:ext cx="142875" cy="0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  <p:cxnSp>
          <p:nvCxnSpPr>
            <p:cNvPr id="22" name="Straight Connector 41"/>
            <p:cNvCxnSpPr/>
            <p:nvPr/>
          </p:nvCxnSpPr>
          <p:spPr>
            <a:xfrm>
              <a:off x="3492500" y="5356491"/>
              <a:ext cx="142875" cy="0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  <p:cxnSp>
          <p:nvCxnSpPr>
            <p:cNvPr id="23" name="Straight Connector 42"/>
            <p:cNvCxnSpPr/>
            <p:nvPr/>
          </p:nvCxnSpPr>
          <p:spPr>
            <a:xfrm>
              <a:off x="3492500" y="5051814"/>
              <a:ext cx="142875" cy="0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  <p:cxnSp>
          <p:nvCxnSpPr>
            <p:cNvPr id="24" name="Straight Connector 43"/>
            <p:cNvCxnSpPr/>
            <p:nvPr/>
          </p:nvCxnSpPr>
          <p:spPr>
            <a:xfrm>
              <a:off x="3492500" y="4725629"/>
              <a:ext cx="142875" cy="0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  <p:sp>
          <p:nvSpPr>
            <p:cNvPr id="25" name="Rectangle 29"/>
            <p:cNvSpPr>
              <a:spLocks noChangeArrowheads="1"/>
            </p:cNvSpPr>
            <p:nvPr/>
          </p:nvSpPr>
          <p:spPr bwMode="auto">
            <a:xfrm>
              <a:off x="3524250" y="3638917"/>
              <a:ext cx="2286000" cy="25529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ts val="2400"/>
                </a:lnSpc>
                <a:buClr>
                  <a:schemeClr val="bg1"/>
                </a:buClr>
                <a:buFont typeface="Wingdings" pitchFamily="2" charset="2"/>
                <a:buChar char="l"/>
              </a:pP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Cardinal Safety Rules</a:t>
              </a:r>
            </a:p>
            <a:p>
              <a:pPr>
                <a:lnSpc>
                  <a:spcPts val="2400"/>
                </a:lnSpc>
                <a:buClr>
                  <a:schemeClr val="bg1"/>
                </a:buClr>
                <a:buFont typeface="Wingdings" pitchFamily="2" charset="2"/>
                <a:buChar char="l"/>
              </a:pP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</a:t>
              </a:r>
              <a:r>
                <a:rPr lang="en-US" altLang="ko-KR" sz="1400" b="1" dirty="0" err="1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WWJSSS</a:t>
              </a: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</a:t>
              </a:r>
            </a:p>
            <a:p>
              <a:pPr>
                <a:lnSpc>
                  <a:spcPts val="2400"/>
                </a:lnSpc>
                <a:buClr>
                  <a:schemeClr val="bg1"/>
                </a:buClr>
                <a:buFont typeface="Wingdings" pitchFamily="2" charset="2"/>
                <a:buChar char="l"/>
              </a:pP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FPA</a:t>
              </a:r>
            </a:p>
            <a:p>
              <a:pPr>
                <a:lnSpc>
                  <a:spcPts val="2400"/>
                </a:lnSpc>
                <a:spcBef>
                  <a:spcPts val="150"/>
                </a:spcBef>
                <a:buClr>
                  <a:schemeClr val="bg1"/>
                </a:buClr>
                <a:buFont typeface="Wingdings" pitchFamily="2" charset="2"/>
                <a:buChar char="l"/>
              </a:pP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Hazard Scan</a:t>
              </a:r>
            </a:p>
            <a:p>
              <a:pPr>
                <a:lnSpc>
                  <a:spcPts val="2400"/>
                </a:lnSpc>
                <a:spcBef>
                  <a:spcPts val="150"/>
                </a:spcBef>
                <a:buClr>
                  <a:schemeClr val="bg1"/>
                </a:buClr>
                <a:buFont typeface="Wingdings" pitchFamily="2" charset="2"/>
                <a:buChar char="l"/>
              </a:pP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Learn &amp; Live</a:t>
              </a:r>
            </a:p>
            <a:p>
              <a:pPr>
                <a:lnSpc>
                  <a:spcPts val="2400"/>
                </a:lnSpc>
                <a:spcBef>
                  <a:spcPts val="150"/>
                </a:spcBef>
                <a:buClr>
                  <a:schemeClr val="bg1"/>
                </a:buClr>
                <a:buFont typeface="Wingdings" pitchFamily="2" charset="2"/>
                <a:buChar char="l"/>
              </a:pP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Job Hazard Analysis</a:t>
              </a:r>
            </a:p>
            <a:p>
              <a:pPr>
                <a:lnSpc>
                  <a:spcPts val="2400"/>
                </a:lnSpc>
                <a:spcBef>
                  <a:spcPts val="150"/>
                </a:spcBef>
                <a:buClr>
                  <a:schemeClr val="bg1"/>
                </a:buClr>
                <a:buFont typeface="Wingdings" pitchFamily="2" charset="2"/>
                <a:buChar char="l"/>
              </a:pP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Hoisting &amp; Rigging</a:t>
              </a:r>
            </a:p>
            <a:p>
              <a:pPr>
                <a:lnSpc>
                  <a:spcPts val="2400"/>
                </a:lnSpc>
                <a:spcBef>
                  <a:spcPts val="150"/>
                </a:spcBef>
                <a:buClr>
                  <a:schemeClr val="bg1"/>
                </a:buClr>
                <a:buFont typeface="Wingdings" pitchFamily="2" charset="2"/>
                <a:buChar char="l"/>
              </a:pPr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ea typeface="굴림" charset="-127"/>
                  <a:cs typeface="Arial" pitchFamily="34" charset="0"/>
                </a:rPr>
                <a:t> Safety Dilemma</a:t>
              </a:r>
            </a:p>
          </p:txBody>
        </p:sp>
        <p:sp>
          <p:nvSpPr>
            <p:cNvPr id="26" name="Rounded Rectangle 20"/>
            <p:cNvSpPr/>
            <p:nvPr/>
          </p:nvSpPr>
          <p:spPr>
            <a:xfrm>
              <a:off x="6154738" y="5525770"/>
              <a:ext cx="2520950" cy="498475"/>
            </a:xfrm>
            <a:prstGeom prst="roundRect">
              <a:avLst>
                <a:gd name="adj" fmla="val 23281"/>
              </a:avLst>
            </a:prstGeom>
            <a:solidFill>
              <a:srgbClr val="FFFF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kern="0" dirty="0">
                  <a:solidFill>
                    <a:srgbClr val="000000"/>
                  </a:solidFill>
                  <a:latin typeface="Arial" pitchFamily="34" charset="0"/>
                  <a:ea typeface="굴림"/>
                  <a:cs typeface="Arial" pitchFamily="34" charset="0"/>
                </a:rPr>
                <a:t>MELT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kern="0" dirty="0">
                  <a:solidFill>
                    <a:srgbClr val="FF0000"/>
                  </a:solidFill>
                  <a:latin typeface="Arial" pitchFamily="34" charset="0"/>
                  <a:ea typeface="굴림"/>
                  <a:cs typeface="Arial" pitchFamily="34" charset="0"/>
                </a:rPr>
                <a:t>(16hrs / Once)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cxnSp>
          <p:nvCxnSpPr>
            <p:cNvPr id="27" name="Straight Connector 32"/>
            <p:cNvCxnSpPr/>
            <p:nvPr/>
          </p:nvCxnSpPr>
          <p:spPr>
            <a:xfrm>
              <a:off x="3492500" y="4133683"/>
              <a:ext cx="142875" cy="0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  <p:sp>
          <p:nvSpPr>
            <p:cNvPr id="28" name="Rounded Rectangle 18"/>
            <p:cNvSpPr/>
            <p:nvPr/>
          </p:nvSpPr>
          <p:spPr>
            <a:xfrm>
              <a:off x="3348038" y="2325370"/>
              <a:ext cx="5327650" cy="499852"/>
            </a:xfrm>
            <a:prstGeom prst="roundRect">
              <a:avLst>
                <a:gd name="adj" fmla="val 23281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Monthly Safety</a:t>
              </a:r>
              <a:r>
                <a:rPr kumimoji="0" lang="en-US" altLang="ko-KR" sz="14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 Training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(2hrs / Month)</a:t>
              </a:r>
            </a:p>
          </p:txBody>
        </p:sp>
        <p:sp>
          <p:nvSpPr>
            <p:cNvPr id="29" name="Rounded Rectangle 20"/>
            <p:cNvSpPr/>
            <p:nvPr/>
          </p:nvSpPr>
          <p:spPr>
            <a:xfrm>
              <a:off x="6154738" y="4230370"/>
              <a:ext cx="2520950" cy="498475"/>
            </a:xfrm>
            <a:prstGeom prst="roundRect">
              <a:avLst>
                <a:gd name="adj" fmla="val 2328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Subcon</a:t>
              </a: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 Key</a:t>
              </a:r>
              <a:r>
                <a:rPr kumimoji="0" lang="en-US" altLang="ko-KR" sz="14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 Requirement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(</a:t>
              </a:r>
              <a:r>
                <a:rPr kumimoji="0" lang="en-US" altLang="ko-KR" sz="1400" b="1" kern="0" noProof="0" dirty="0">
                  <a:solidFill>
                    <a:srgbClr val="FF0000"/>
                  </a:solidFill>
                  <a:latin typeface="Arial" pitchFamily="34" charset="0"/>
                  <a:ea typeface="굴림"/>
                  <a:cs typeface="Arial" pitchFamily="34" charset="0"/>
                </a:rPr>
                <a:t>2</a:t>
              </a:r>
              <a:r>
                <a:rPr kumimoji="0" lang="en-US" altLang="ko-KR" sz="1400" b="1" kern="0" dirty="0" err="1">
                  <a:solidFill>
                    <a:srgbClr val="FF0000"/>
                  </a:solidFill>
                  <a:latin typeface="Arial" pitchFamily="34" charset="0"/>
                  <a:ea typeface="굴림"/>
                  <a:cs typeface="Arial" pitchFamily="34" charset="0"/>
                </a:rPr>
                <a:t>hrs</a:t>
              </a:r>
              <a:r>
                <a:rPr kumimoji="0" lang="en-US" altLang="ko-KR" sz="1400" b="1" kern="0" dirty="0">
                  <a:solidFill>
                    <a:srgbClr val="FF0000"/>
                  </a:solidFill>
                  <a:latin typeface="Arial" pitchFamily="34" charset="0"/>
                  <a:ea typeface="굴림"/>
                  <a:cs typeface="Arial" pitchFamily="34" charset="0"/>
                </a:rPr>
                <a:t> / Year)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cxnSp>
          <p:nvCxnSpPr>
            <p:cNvPr id="30" name="Straight Connector 32"/>
            <p:cNvCxnSpPr/>
            <p:nvPr/>
          </p:nvCxnSpPr>
          <p:spPr>
            <a:xfrm>
              <a:off x="3505200" y="3834335"/>
              <a:ext cx="142875" cy="0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  <p:sp>
          <p:nvSpPr>
            <p:cNvPr id="31" name="Rounded Rectangle 20"/>
            <p:cNvSpPr/>
            <p:nvPr/>
          </p:nvSpPr>
          <p:spPr>
            <a:xfrm>
              <a:off x="6154738" y="3581399"/>
              <a:ext cx="2520950" cy="498475"/>
            </a:xfrm>
            <a:prstGeom prst="roundRect">
              <a:avLst>
                <a:gd name="adj" fmla="val 23281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Go/No-Go</a:t>
              </a:r>
              <a:r>
                <a:rPr kumimoji="0" lang="en-US" altLang="ko-KR" sz="1400" b="1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 Process</a:t>
              </a:r>
              <a:endParaRPr kumimoji="0" lang="en-US" altLang="ko-K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굴림"/>
                  <a:cs typeface="Arial" pitchFamily="34" charset="0"/>
                </a:rPr>
                <a:t>(</a:t>
              </a:r>
              <a:r>
                <a:rPr kumimoji="0" lang="en-US" altLang="ko-KR" sz="1400" b="1" kern="0" noProof="0" dirty="0">
                  <a:solidFill>
                    <a:srgbClr val="FF0000"/>
                  </a:solidFill>
                  <a:latin typeface="Arial" pitchFamily="34" charset="0"/>
                  <a:ea typeface="굴림"/>
                  <a:cs typeface="Arial" pitchFamily="34" charset="0"/>
                </a:rPr>
                <a:t>2</a:t>
              </a:r>
              <a:r>
                <a:rPr kumimoji="0" lang="en-US" altLang="ko-KR" sz="1400" b="1" kern="0" dirty="0" err="1">
                  <a:solidFill>
                    <a:srgbClr val="FF0000"/>
                  </a:solidFill>
                  <a:latin typeface="Arial" pitchFamily="34" charset="0"/>
                  <a:ea typeface="굴림"/>
                  <a:cs typeface="Arial" pitchFamily="34" charset="0"/>
                </a:rPr>
                <a:t>hrs</a:t>
              </a:r>
              <a:r>
                <a:rPr kumimoji="0" lang="en-US" altLang="ko-KR" sz="1400" b="1" kern="0" dirty="0">
                  <a:solidFill>
                    <a:srgbClr val="FF0000"/>
                  </a:solidFill>
                  <a:latin typeface="Arial" pitchFamily="34" charset="0"/>
                  <a:ea typeface="굴림"/>
                  <a:cs typeface="Arial" pitchFamily="34" charset="0"/>
                </a:rPr>
                <a:t> / Year)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굴림"/>
                <a:cs typeface="Arial" pitchFamily="34" charset="0"/>
              </a:endParaRPr>
            </a:p>
          </p:txBody>
        </p:sp>
        <p:cxnSp>
          <p:nvCxnSpPr>
            <p:cNvPr id="32" name="Straight Connector 40"/>
            <p:cNvCxnSpPr/>
            <p:nvPr/>
          </p:nvCxnSpPr>
          <p:spPr>
            <a:xfrm>
              <a:off x="3505200" y="5668297"/>
              <a:ext cx="142875" cy="0"/>
            </a:xfrm>
            <a:prstGeom prst="line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</a:ln>
            <a:effectLst/>
          </p:spPr>
        </p:cxnSp>
      </p:grpSp>
      <p:sp>
        <p:nvSpPr>
          <p:cNvPr id="33" name="Footer Placeholder 8">
            <a:extLst>
              <a:ext uri="{FF2B5EF4-FFF2-40B4-BE49-F238E27FC236}">
                <a16:creationId xmlns:a16="http://schemas.microsoft.com/office/drawing/2014/main" id="{AC7EFED7-4A57-4846-B8E7-0F6EA54F7616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033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26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Communications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93"/>
          <a:stretch/>
        </p:blipFill>
        <p:spPr bwMode="auto">
          <a:xfrm>
            <a:off x="1331844" y="1577215"/>
            <a:ext cx="6440556" cy="5280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D9EEC4B0-9FAA-411C-B524-A76299FD407A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27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Rules &amp; Procedures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9507"/>
            <a:ext cx="3886200" cy="291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C09C7CE-2BC5-4EF0-9C69-92B8B5767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527448"/>
            <a:ext cx="3681824" cy="5064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265BFCD-2320-40C5-8F9A-C6CFD7575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520357"/>
            <a:ext cx="3886200" cy="2071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AEDD30B6-D73F-4870-91B3-DAAC8B8EF5FA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1791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28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Inspection &amp; Audit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66004"/>
            <a:ext cx="3133246" cy="2349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277588"/>
            <a:ext cx="3133246" cy="2349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A6B7365F-4185-4B78-A96D-51D9BC654FD4}"/>
              </a:ext>
            </a:extLst>
          </p:cNvPr>
          <p:cNvGrpSpPr/>
          <p:nvPr/>
        </p:nvGrpSpPr>
        <p:grpSpPr>
          <a:xfrm>
            <a:off x="299874" y="4277588"/>
            <a:ext cx="5005109" cy="2349935"/>
            <a:chOff x="3695016" y="1636187"/>
            <a:chExt cx="4863475" cy="2074830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AAA9976-3BA3-41FD-B30A-46E4D395D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5016" y="1636187"/>
              <a:ext cx="1194725" cy="20748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F362E6C8-6A5E-4C76-822B-8375CE6D2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2999" y="1636187"/>
              <a:ext cx="1167092" cy="20748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A5BE5CD-029D-4686-94D5-0FC6FC46B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7399" y="1636187"/>
              <a:ext cx="1167091" cy="20748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98B77E53-4D6E-42C4-9B5E-6912D9186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1400" y="1636187"/>
              <a:ext cx="1167091" cy="20748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1DE46207-1C0E-4162-87E1-C03A697E06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874" y="1660901"/>
            <a:ext cx="3133246" cy="2349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B248D2-F95C-4CE3-A0B3-D85F87E595B4}"/>
              </a:ext>
            </a:extLst>
          </p:cNvPr>
          <p:cNvSpPr txBox="1"/>
          <p:nvPr/>
        </p:nvSpPr>
        <p:spPr>
          <a:xfrm>
            <a:off x="3465379" y="1650604"/>
            <a:ext cx="114300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① 작업자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F5D691-0A07-45FB-9F60-C4E2FB203661}"/>
              </a:ext>
            </a:extLst>
          </p:cNvPr>
          <p:cNvSpPr txBox="1"/>
          <p:nvPr/>
        </p:nvSpPr>
        <p:spPr>
          <a:xfrm>
            <a:off x="7239000" y="1675318"/>
            <a:ext cx="1379838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관리자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468DEE-0EF2-4042-83C4-8739837CA205}"/>
              </a:ext>
            </a:extLst>
          </p:cNvPr>
          <p:cNvSpPr txBox="1"/>
          <p:nvPr/>
        </p:nvSpPr>
        <p:spPr>
          <a:xfrm>
            <a:off x="7239000" y="4263419"/>
            <a:ext cx="137160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③ 안전감사자</a:t>
            </a:r>
          </a:p>
        </p:txBody>
      </p:sp>
      <p:sp>
        <p:nvSpPr>
          <p:cNvPr id="17" name="Footer Placeholder 8">
            <a:extLst>
              <a:ext uri="{FF2B5EF4-FFF2-40B4-BE49-F238E27FC236}">
                <a16:creationId xmlns:a16="http://schemas.microsoft.com/office/drawing/2014/main" id="{21AF26F6-1C76-4B6E-A72A-9AA7ED4D79C1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069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cap="all" dirty="0">
                <a:latin typeface="+mn-ea"/>
                <a:ea typeface="+mn-ea"/>
              </a:rPr>
              <a:t>안전문화의 변화  </a:t>
            </a:r>
            <a:endParaRPr lang="en-US" cap="all" dirty="0"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</a:t>
            </a:fld>
            <a:endParaRPr lang="en-US" altLang="ko-KR" dirty="0"/>
          </a:p>
        </p:txBody>
      </p:sp>
      <p:graphicFrame>
        <p:nvGraphicFramePr>
          <p:cNvPr id="6" name="차트 5">
            <a:extLst>
              <a:ext uri="{FF2B5EF4-FFF2-40B4-BE49-F238E27FC236}">
                <a16:creationId xmlns:a16="http://schemas.microsoft.com/office/drawing/2014/main" id="{345AB3D8-C815-4C32-A57E-C010FCC70F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147359"/>
              </p:ext>
            </p:extLst>
          </p:nvPr>
        </p:nvGraphicFramePr>
        <p:xfrm>
          <a:off x="403856" y="1371600"/>
          <a:ext cx="7994722" cy="1298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직사각형 14">
            <a:extLst>
              <a:ext uri="{FF2B5EF4-FFF2-40B4-BE49-F238E27FC236}">
                <a16:creationId xmlns:a16="http://schemas.microsoft.com/office/drawing/2014/main" id="{134E7BA0-D490-4CCD-8C09-C5FC65448DC4}"/>
              </a:ext>
            </a:extLst>
          </p:cNvPr>
          <p:cNvSpPr/>
          <p:nvPr/>
        </p:nvSpPr>
        <p:spPr>
          <a:xfrm>
            <a:off x="6555523" y="1768713"/>
            <a:ext cx="15616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000" dirty="0">
                <a:solidFill>
                  <a:srgbClr val="FF0000"/>
                </a:solidFill>
                <a:ea typeface="맑은 고딕" panose="020B0503020000020004" pitchFamily="50" charset="-127"/>
              </a:rPr>
              <a:t>“zero” fatality for 8 years</a:t>
            </a:r>
            <a:endParaRPr lang="ko-KR" altLang="en-US" sz="1000" dirty="0">
              <a:solidFill>
                <a:srgbClr val="FF0000"/>
              </a:solidFill>
              <a:ea typeface="맑은 고딕" panose="020B0503020000020004" pitchFamily="50" charset="-127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D7350466-1286-4248-9EAC-8911DF0C071C}"/>
              </a:ext>
            </a:extLst>
          </p:cNvPr>
          <p:cNvCxnSpPr>
            <a:cxnSpLocks/>
          </p:cNvCxnSpPr>
          <p:nvPr/>
        </p:nvCxnSpPr>
        <p:spPr>
          <a:xfrm>
            <a:off x="8260635" y="2368368"/>
            <a:ext cx="623751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15659546-6553-4B98-B15C-C6F3D616A4E1}"/>
              </a:ext>
            </a:extLst>
          </p:cNvPr>
          <p:cNvCxnSpPr>
            <a:cxnSpLocks/>
          </p:cNvCxnSpPr>
          <p:nvPr/>
        </p:nvCxnSpPr>
        <p:spPr>
          <a:xfrm>
            <a:off x="8584348" y="2370749"/>
            <a:ext cx="0" cy="30821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BED1E351-7F85-4A10-AE10-3A7A06F7AA90}"/>
              </a:ext>
            </a:extLst>
          </p:cNvPr>
          <p:cNvCxnSpPr>
            <a:cxnSpLocks/>
          </p:cNvCxnSpPr>
          <p:nvPr/>
        </p:nvCxnSpPr>
        <p:spPr>
          <a:xfrm>
            <a:off x="8884388" y="2365982"/>
            <a:ext cx="0" cy="30821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0BEEAD8-ED64-4C3C-86FD-6493F1680BCE}"/>
              </a:ext>
            </a:extLst>
          </p:cNvPr>
          <p:cNvSpPr txBox="1"/>
          <p:nvPr/>
        </p:nvSpPr>
        <p:spPr>
          <a:xfrm>
            <a:off x="8234305" y="2377074"/>
            <a:ext cx="379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944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solidFill>
                  <a:srgbClr val="000000"/>
                </a:solidFill>
                <a:latin typeface="Calibri"/>
                <a:ea typeface="맑은 고딕" panose="020B0503020000020004" pitchFamily="50" charset="-127"/>
              </a:rPr>
              <a:t>21</a:t>
            </a:r>
            <a:endParaRPr lang="ko-KR" altLang="en-US" sz="1200" dirty="0">
              <a:solidFill>
                <a:srgbClr val="000000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9547F9-22E7-490B-8092-4C955957C393}"/>
              </a:ext>
            </a:extLst>
          </p:cNvPr>
          <p:cNvSpPr txBox="1"/>
          <p:nvPr/>
        </p:nvSpPr>
        <p:spPr>
          <a:xfrm>
            <a:off x="8550327" y="2377074"/>
            <a:ext cx="379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6944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1200" dirty="0">
                <a:solidFill>
                  <a:srgbClr val="000000"/>
                </a:solidFill>
                <a:latin typeface="Calibri"/>
                <a:ea typeface="맑은 고딕" panose="020B0503020000020004" pitchFamily="50" charset="-127"/>
              </a:rPr>
              <a:t>22</a:t>
            </a:r>
            <a:endParaRPr lang="ko-KR" altLang="en-US" sz="1200" dirty="0">
              <a:solidFill>
                <a:srgbClr val="000000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21" name="오른쪽 중괄호 20">
            <a:extLst>
              <a:ext uri="{FF2B5EF4-FFF2-40B4-BE49-F238E27FC236}">
                <a16:creationId xmlns:a16="http://schemas.microsoft.com/office/drawing/2014/main" id="{3DF1A7BB-2407-47C4-A369-F554C7F6DAE0}"/>
              </a:ext>
            </a:extLst>
          </p:cNvPr>
          <p:cNvSpPr/>
          <p:nvPr/>
        </p:nvSpPr>
        <p:spPr>
          <a:xfrm rot="16200000">
            <a:off x="7373432" y="742169"/>
            <a:ext cx="208573" cy="2763438"/>
          </a:xfrm>
          <a:prstGeom prst="rightBrace">
            <a:avLst>
              <a:gd name="adj1" fmla="val 8333"/>
              <a:gd name="adj2" fmla="val 50000"/>
            </a:avLst>
          </a:prstGeom>
          <a:noFill/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694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41E42"/>
              </a:solidFill>
              <a:effectLst/>
              <a:uLnTx/>
              <a:uFillTx/>
              <a:latin typeface="Calibri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5F2501D-B1DF-4558-A168-900846813062}"/>
              </a:ext>
            </a:extLst>
          </p:cNvPr>
          <p:cNvCxnSpPr/>
          <p:nvPr/>
        </p:nvCxnSpPr>
        <p:spPr bwMode="auto">
          <a:xfrm>
            <a:off x="1796575" y="3846842"/>
            <a:ext cx="0" cy="1886497"/>
          </a:xfrm>
          <a:prstGeom prst="line">
            <a:avLst/>
          </a:prstGeom>
          <a:solidFill>
            <a:srgbClr val="CC0000"/>
          </a:solidFill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DE7A28A-C409-4039-B261-A8A44EFBD15E}"/>
              </a:ext>
            </a:extLst>
          </p:cNvPr>
          <p:cNvSpPr/>
          <p:nvPr/>
        </p:nvSpPr>
        <p:spPr bwMode="auto">
          <a:xfrm>
            <a:off x="623095" y="3846842"/>
            <a:ext cx="45719" cy="1926109"/>
          </a:xfrm>
          <a:prstGeom prst="rect">
            <a:avLst/>
          </a:prstGeom>
          <a:solidFill>
            <a:srgbClr val="FFFFFF">
              <a:lumMod val="7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A6EC3F5D-B517-44FF-8F14-F0930E5FD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85" y="4484780"/>
            <a:ext cx="601851" cy="511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F0ECA316-69A3-4227-8466-5679373A0162}"/>
              </a:ext>
            </a:extLst>
          </p:cNvPr>
          <p:cNvCxnSpPr/>
          <p:nvPr/>
        </p:nvCxnSpPr>
        <p:spPr bwMode="auto">
          <a:xfrm>
            <a:off x="1190143" y="3846842"/>
            <a:ext cx="0" cy="1886497"/>
          </a:xfrm>
          <a:prstGeom prst="line">
            <a:avLst/>
          </a:prstGeom>
          <a:solidFill>
            <a:srgbClr val="CC0000"/>
          </a:solidFill>
          <a:ln w="50800" cap="flat" cmpd="sng" algn="ctr">
            <a:solidFill>
              <a:srgbClr val="00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69DF2B0-8852-4E7C-AB0A-43FEB6A432BC}"/>
              </a:ext>
            </a:extLst>
          </p:cNvPr>
          <p:cNvSpPr/>
          <p:nvPr/>
        </p:nvSpPr>
        <p:spPr bwMode="auto">
          <a:xfrm>
            <a:off x="847243" y="4128759"/>
            <a:ext cx="685800" cy="828918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Elevator #3</a:t>
            </a:r>
          </a:p>
          <a:p>
            <a:pPr defTabSz="914400"/>
            <a:endParaRPr lang="en-US" altLang="ko-KR" sz="10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Normal</a:t>
            </a:r>
          </a:p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Running</a:t>
            </a:r>
            <a:endParaRPr lang="ko-KR" altLang="en-US" sz="10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1F5DCA4-70C6-48AD-B897-0B2199F15DE3}"/>
              </a:ext>
            </a:extLst>
          </p:cNvPr>
          <p:cNvSpPr/>
          <p:nvPr/>
        </p:nvSpPr>
        <p:spPr bwMode="auto">
          <a:xfrm>
            <a:off x="1948975" y="4740660"/>
            <a:ext cx="685800" cy="805040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Elevator #4</a:t>
            </a:r>
          </a:p>
          <a:p>
            <a:pPr defTabSz="914400"/>
            <a:endParaRPr lang="en-US" altLang="ko-KR" sz="10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Rope</a:t>
            </a:r>
          </a:p>
          <a:p>
            <a:pPr defTabSz="914400"/>
            <a:r>
              <a:rPr lang="en-US" altLang="ko-KR" sz="1000" dirty="0">
                <a:solidFill>
                  <a:srgbClr val="FFFFFF"/>
                </a:solidFill>
                <a:latin typeface="Century Gothic" panose="020B0502020202020204" pitchFamily="34" charset="0"/>
              </a:rPr>
              <a:t>replace</a:t>
            </a:r>
            <a:endParaRPr lang="ko-KR" altLang="en-US" sz="10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폭발 1 52">
            <a:extLst>
              <a:ext uri="{FF2B5EF4-FFF2-40B4-BE49-F238E27FC236}">
                <a16:creationId xmlns:a16="http://schemas.microsoft.com/office/drawing/2014/main" id="{299CA7E2-B2A1-4F7A-8F8E-096F72E2D579}"/>
              </a:ext>
            </a:extLst>
          </p:cNvPr>
          <p:cNvSpPr/>
          <p:nvPr/>
        </p:nvSpPr>
        <p:spPr bwMode="auto">
          <a:xfrm>
            <a:off x="1418743" y="4615575"/>
            <a:ext cx="228600" cy="304800"/>
          </a:xfrm>
          <a:prstGeom prst="irregularSeal1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29" name="Picture 3">
            <a:extLst>
              <a:ext uri="{FF2B5EF4-FFF2-40B4-BE49-F238E27FC236}">
                <a16:creationId xmlns:a16="http://schemas.microsoft.com/office/drawing/2014/main" id="{A1C1E03D-82EB-4EB0-83B5-5BC768D02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065" y="3846843"/>
            <a:ext cx="1996236" cy="188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곱셈 기호 54">
            <a:extLst>
              <a:ext uri="{FF2B5EF4-FFF2-40B4-BE49-F238E27FC236}">
                <a16:creationId xmlns:a16="http://schemas.microsoft.com/office/drawing/2014/main" id="{2994E799-C1BB-49BE-9A1B-D5BC71162F85}"/>
              </a:ext>
            </a:extLst>
          </p:cNvPr>
          <p:cNvSpPr/>
          <p:nvPr/>
        </p:nvSpPr>
        <p:spPr bwMode="auto">
          <a:xfrm>
            <a:off x="5228433" y="4621235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2CE29CF-A3E1-4BD7-A7BD-B8041EB25CAE}"/>
              </a:ext>
            </a:extLst>
          </p:cNvPr>
          <p:cNvGrpSpPr/>
          <p:nvPr/>
        </p:nvGrpSpPr>
        <p:grpSpPr>
          <a:xfrm>
            <a:off x="1651795" y="3877298"/>
            <a:ext cx="158115" cy="160019"/>
            <a:chOff x="2954655" y="2763330"/>
            <a:chExt cx="158115" cy="160019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ACAA3691-2A6B-437D-9E6D-1EC191988F33}"/>
                </a:ext>
              </a:extLst>
            </p:cNvPr>
            <p:cNvSpPr/>
            <p:nvPr/>
          </p:nvSpPr>
          <p:spPr bwMode="auto">
            <a:xfrm>
              <a:off x="2954655" y="2763330"/>
              <a:ext cx="158115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F5183A5D-47E1-4A47-9E9E-B976682C5807}"/>
                </a:ext>
              </a:extLst>
            </p:cNvPr>
            <p:cNvSpPr/>
            <p:nvPr/>
          </p:nvSpPr>
          <p:spPr bwMode="auto">
            <a:xfrm>
              <a:off x="2954655" y="2877630"/>
              <a:ext cx="158115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AE272887-57D3-462A-94A5-E7552121EFA0}"/>
                </a:ext>
              </a:extLst>
            </p:cNvPr>
            <p:cNvSpPr/>
            <p:nvPr/>
          </p:nvSpPr>
          <p:spPr bwMode="auto">
            <a:xfrm rot="5400000">
              <a:off x="2994183" y="2825718"/>
              <a:ext cx="79057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8C43FE50-1778-4E1C-90A5-E7EEC2DF8983}"/>
              </a:ext>
            </a:extLst>
          </p:cNvPr>
          <p:cNvGrpSpPr/>
          <p:nvPr/>
        </p:nvGrpSpPr>
        <p:grpSpPr>
          <a:xfrm>
            <a:off x="1651795" y="4967964"/>
            <a:ext cx="158115" cy="160019"/>
            <a:chOff x="2954655" y="2763330"/>
            <a:chExt cx="158115" cy="160019"/>
          </a:xfrm>
        </p:grpSpPr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27F191BB-CF59-4796-AF3E-10B12975252D}"/>
                </a:ext>
              </a:extLst>
            </p:cNvPr>
            <p:cNvSpPr/>
            <p:nvPr/>
          </p:nvSpPr>
          <p:spPr bwMode="auto">
            <a:xfrm>
              <a:off x="2954655" y="2763330"/>
              <a:ext cx="158115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95148710-D698-4006-841E-2A1A30C7270C}"/>
                </a:ext>
              </a:extLst>
            </p:cNvPr>
            <p:cNvSpPr/>
            <p:nvPr/>
          </p:nvSpPr>
          <p:spPr bwMode="auto">
            <a:xfrm>
              <a:off x="2954655" y="2877630"/>
              <a:ext cx="158115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4323BBB6-3A8B-4F3C-AB54-57E1F8828907}"/>
                </a:ext>
              </a:extLst>
            </p:cNvPr>
            <p:cNvSpPr/>
            <p:nvPr/>
          </p:nvSpPr>
          <p:spPr bwMode="auto">
            <a:xfrm rot="5400000">
              <a:off x="2994183" y="2825718"/>
              <a:ext cx="79057" cy="45719"/>
            </a:xfrm>
            <a:prstGeom prst="rect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CA556A55-1B7C-4C4F-8B35-FD97AE490FB8}"/>
              </a:ext>
            </a:extLst>
          </p:cNvPr>
          <p:cNvSpPr/>
          <p:nvPr/>
        </p:nvSpPr>
        <p:spPr bwMode="auto">
          <a:xfrm>
            <a:off x="2783365" y="3846842"/>
            <a:ext cx="76200" cy="1926109"/>
          </a:xfrm>
          <a:prstGeom prst="rect">
            <a:avLst/>
          </a:prstGeom>
          <a:solidFill>
            <a:srgbClr val="FFFFFF">
              <a:lumMod val="7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E76A3BB-1062-415C-993E-E3EFEE049DC9}"/>
              </a:ext>
            </a:extLst>
          </p:cNvPr>
          <p:cNvSpPr/>
          <p:nvPr/>
        </p:nvSpPr>
        <p:spPr>
          <a:xfrm>
            <a:off x="5745640" y="3710137"/>
            <a:ext cx="3119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buFontTx/>
              <a:buChar char="•"/>
            </a:pPr>
            <a:r>
              <a:rPr lang="en-US" altLang="ko-K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altLang="ko-KR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Pre-start check completion rate: 60%</a:t>
            </a:r>
          </a:p>
          <a:p>
            <a:pPr>
              <a:lnSpc>
                <a:spcPts val="2400"/>
              </a:lnSpc>
            </a:pPr>
            <a:r>
              <a:rPr lang="en-US" altLang="ko-KR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  </a:t>
            </a:r>
          </a:p>
          <a:p>
            <a:pPr>
              <a:lnSpc>
                <a:spcPts val="2400"/>
              </a:lnSpc>
              <a:buFontTx/>
              <a:buChar char="•"/>
            </a:pPr>
            <a:r>
              <a:rPr lang="en-US" altLang="ko-KR" sz="1200" dirty="0">
                <a:solidFill>
                  <a:srgbClr val="000000"/>
                </a:solidFill>
                <a:latin typeface="Century Gothic" panose="020B0502020202020204" pitchFamily="34" charset="0"/>
                <a:cs typeface="Arial" charset="0"/>
              </a:rPr>
              <a:t> Safety permit : 100%</a:t>
            </a:r>
          </a:p>
          <a:p>
            <a:pPr>
              <a:lnSpc>
                <a:spcPts val="2400"/>
              </a:lnSpc>
            </a:pPr>
            <a:r>
              <a:rPr lang="en-US" altLang="ko-KR" sz="1200" dirty="0">
                <a:solidFill>
                  <a:srgbClr val="000000"/>
                </a:solidFill>
                <a:latin typeface="Century Gothic" panose="020B0502020202020204" pitchFamily="34" charset="0"/>
                <a:cs typeface="Arial" charset="0"/>
              </a:rPr>
              <a:t>  - at job sites : 21%, </a:t>
            </a:r>
            <a:r>
              <a:rPr lang="en-US" altLang="ko-KR" sz="1200" dirty="0">
                <a:solidFill>
                  <a:srgbClr val="FF0000"/>
                </a:solidFill>
                <a:latin typeface="Century Gothic" panose="020B0502020202020204" pitchFamily="34" charset="0"/>
                <a:cs typeface="Arial" charset="0"/>
              </a:rPr>
              <a:t>by phone : 79%</a:t>
            </a:r>
          </a:p>
          <a:p>
            <a:pPr>
              <a:lnSpc>
                <a:spcPts val="2400"/>
              </a:lnSpc>
            </a:pPr>
            <a:endParaRPr lang="en-US" altLang="ko-KR" sz="1200" dirty="0">
              <a:solidFill>
                <a:srgbClr val="FF0000"/>
              </a:solidFill>
              <a:latin typeface="Century Gothic" panose="020B0502020202020204" pitchFamily="34" charset="0"/>
              <a:cs typeface="Arial" charset="0"/>
            </a:endParaRPr>
          </a:p>
          <a:p>
            <a:pPr marL="171450" indent="-171450">
              <a:lnSpc>
                <a:spcPts val="2400"/>
              </a:lnSpc>
              <a:buFontTx/>
              <a:buChar char="•"/>
            </a:pPr>
            <a:r>
              <a:rPr lang="en-US" altLang="ko-KR" sz="1200" dirty="0">
                <a:solidFill>
                  <a:srgbClr val="000000"/>
                </a:solidFill>
                <a:latin typeface="Century Gothic" panose="020B0502020202020204" pitchFamily="34" charset="0"/>
                <a:cs typeface="Arial" charset="0"/>
              </a:rPr>
              <a:t>AR Score : </a:t>
            </a:r>
            <a:r>
              <a:rPr lang="en-US" altLang="ko-KR" sz="1200" dirty="0">
                <a:solidFill>
                  <a:srgbClr val="FF0000"/>
                </a:solidFill>
                <a:latin typeface="Century Gothic" panose="020B0502020202020204" pitchFamily="34" charset="0"/>
                <a:cs typeface="Arial" charset="0"/>
              </a:rPr>
              <a:t>54%</a:t>
            </a:r>
          </a:p>
          <a:p>
            <a:pPr>
              <a:lnSpc>
                <a:spcPts val="2400"/>
              </a:lnSpc>
            </a:pPr>
            <a:endParaRPr lang="en-US" altLang="ko-KR" sz="1200" dirty="0">
              <a:solidFill>
                <a:srgbClr val="FF0000"/>
              </a:solidFill>
              <a:latin typeface="Century Gothic" panose="020B0502020202020204" pitchFamily="34" charset="0"/>
              <a:cs typeface="Arial" charset="0"/>
            </a:endParaRPr>
          </a:p>
        </p:txBody>
      </p:sp>
      <p:sp>
        <p:nvSpPr>
          <p:cNvPr id="41" name="곱셈 기호 75">
            <a:extLst>
              <a:ext uri="{FF2B5EF4-FFF2-40B4-BE49-F238E27FC236}">
                <a16:creationId xmlns:a16="http://schemas.microsoft.com/office/drawing/2014/main" id="{FB3CEFCB-EEEA-4454-8682-525AF6A51185}"/>
              </a:ext>
            </a:extLst>
          </p:cNvPr>
          <p:cNvSpPr/>
          <p:nvPr/>
        </p:nvSpPr>
        <p:spPr bwMode="auto">
          <a:xfrm>
            <a:off x="5228433" y="4796553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2" name="곱셈 기호 76">
            <a:extLst>
              <a:ext uri="{FF2B5EF4-FFF2-40B4-BE49-F238E27FC236}">
                <a16:creationId xmlns:a16="http://schemas.microsoft.com/office/drawing/2014/main" id="{5544DEA1-2C8E-4DA3-AE94-E58DCC8A1723}"/>
              </a:ext>
            </a:extLst>
          </p:cNvPr>
          <p:cNvSpPr/>
          <p:nvPr/>
        </p:nvSpPr>
        <p:spPr bwMode="auto">
          <a:xfrm>
            <a:off x="5228433" y="4938405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3" name="곱셈 기호 77">
            <a:extLst>
              <a:ext uri="{FF2B5EF4-FFF2-40B4-BE49-F238E27FC236}">
                <a16:creationId xmlns:a16="http://schemas.microsoft.com/office/drawing/2014/main" id="{E2A3849C-7CA6-4F00-9FB9-22E7BC0E4528}"/>
              </a:ext>
            </a:extLst>
          </p:cNvPr>
          <p:cNvSpPr/>
          <p:nvPr/>
        </p:nvSpPr>
        <p:spPr bwMode="auto">
          <a:xfrm>
            <a:off x="5228433" y="5270675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4" name="곱셈 기호 78">
            <a:extLst>
              <a:ext uri="{FF2B5EF4-FFF2-40B4-BE49-F238E27FC236}">
                <a16:creationId xmlns:a16="http://schemas.microsoft.com/office/drawing/2014/main" id="{3E40A3E4-DEE0-47BC-AA1E-CD60E8347F05}"/>
              </a:ext>
            </a:extLst>
          </p:cNvPr>
          <p:cNvSpPr/>
          <p:nvPr/>
        </p:nvSpPr>
        <p:spPr bwMode="auto">
          <a:xfrm>
            <a:off x="5228433" y="5398549"/>
            <a:ext cx="165735" cy="150556"/>
          </a:xfrm>
          <a:prstGeom prst="mathMultiply">
            <a:avLst/>
          </a:prstGeom>
          <a:solidFill>
            <a:srgbClr val="CC0000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5" name="오른쪽 화살표 73">
            <a:extLst>
              <a:ext uri="{FF2B5EF4-FFF2-40B4-BE49-F238E27FC236}">
                <a16:creationId xmlns:a16="http://schemas.microsoft.com/office/drawing/2014/main" id="{8C85C8B2-F860-4672-BBC2-B9AC584C39B8}"/>
              </a:ext>
            </a:extLst>
          </p:cNvPr>
          <p:cNvSpPr/>
          <p:nvPr/>
        </p:nvSpPr>
        <p:spPr>
          <a:xfrm>
            <a:off x="3008155" y="4483759"/>
            <a:ext cx="217170" cy="568432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Footer Placeholder 8">
            <a:extLst>
              <a:ext uri="{FF2B5EF4-FFF2-40B4-BE49-F238E27FC236}">
                <a16:creationId xmlns:a16="http://schemas.microsoft.com/office/drawing/2014/main" id="{09BE6B48-2E8C-4906-937B-C26896A4C2D5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6196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29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Incident Investigations</a:t>
            </a: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 flipH="1">
            <a:off x="381000" y="1793875"/>
            <a:ext cx="8390261" cy="4759325"/>
            <a:chOff x="138" y="802"/>
            <a:chExt cx="5725" cy="2998"/>
          </a:xfrm>
        </p:grpSpPr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 flipH="1" flipV="1">
              <a:off x="1478" y="1464"/>
              <a:ext cx="12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ko-KR" altLang="en-US" sz="2000">
                <a:solidFill>
                  <a:srgbClr val="CC0000"/>
                </a:solidFill>
                <a:latin typeface="Arial Narrow" pitchFamily="34" charset="0"/>
              </a:endParaRPr>
            </a:p>
          </p:txBody>
        </p:sp>
        <p:grpSp>
          <p:nvGrpSpPr>
            <p:cNvPr id="10" name="Group 7"/>
            <p:cNvGrpSpPr>
              <a:grpSpLocks/>
            </p:cNvGrpSpPr>
            <p:nvPr/>
          </p:nvGrpSpPr>
          <p:grpSpPr bwMode="auto">
            <a:xfrm>
              <a:off x="1135" y="1025"/>
              <a:ext cx="4481" cy="2526"/>
              <a:chOff x="1515" y="1453"/>
              <a:chExt cx="4136" cy="2250"/>
            </a:xfrm>
          </p:grpSpPr>
          <p:grpSp>
            <p:nvGrpSpPr>
              <p:cNvPr id="25" name="Group 8"/>
              <p:cNvGrpSpPr>
                <a:grpSpLocks/>
              </p:cNvGrpSpPr>
              <p:nvPr/>
            </p:nvGrpSpPr>
            <p:grpSpPr bwMode="auto">
              <a:xfrm>
                <a:off x="1515" y="1756"/>
                <a:ext cx="773" cy="1947"/>
                <a:chOff x="950" y="1216"/>
                <a:chExt cx="773" cy="1947"/>
              </a:xfrm>
            </p:grpSpPr>
            <p:sp>
              <p:nvSpPr>
                <p:cNvPr id="67" name="AutoShape 9"/>
                <p:cNvSpPr>
                  <a:spLocks noChangeArrowheads="1"/>
                </p:cNvSpPr>
                <p:nvPr/>
              </p:nvSpPr>
              <p:spPr bwMode="auto">
                <a:xfrm rot="5400000">
                  <a:off x="366" y="1807"/>
                  <a:ext cx="1939" cy="773"/>
                </a:xfrm>
                <a:prstGeom prst="parallelogram">
                  <a:avLst>
                    <a:gd name="adj" fmla="val 74974"/>
                  </a:avLst>
                </a:prstGeom>
                <a:gradFill rotWithShape="0">
                  <a:gsLst>
                    <a:gs pos="0">
                      <a:srgbClr val="FFF6B7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8" name="Line 10"/>
                <p:cNvSpPr>
                  <a:spLocks noChangeShapeType="1"/>
                </p:cNvSpPr>
                <p:nvPr/>
              </p:nvSpPr>
              <p:spPr bwMode="auto">
                <a:xfrm>
                  <a:off x="1714" y="1792"/>
                  <a:ext cx="0" cy="1370"/>
                </a:xfrm>
                <a:prstGeom prst="line">
                  <a:avLst/>
                </a:prstGeom>
                <a:noFill/>
                <a:ln w="50800">
                  <a:solidFill>
                    <a:srgbClr val="FFB837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9" name="Line 11"/>
                <p:cNvSpPr>
                  <a:spLocks noChangeShapeType="1"/>
                </p:cNvSpPr>
                <p:nvPr/>
              </p:nvSpPr>
              <p:spPr bwMode="auto">
                <a:xfrm>
                  <a:off x="954" y="1216"/>
                  <a:ext cx="761" cy="576"/>
                </a:xfrm>
                <a:prstGeom prst="line">
                  <a:avLst/>
                </a:prstGeom>
                <a:noFill/>
                <a:ln w="63500">
                  <a:solidFill>
                    <a:srgbClr val="FFFBAD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26" name="Group 12"/>
              <p:cNvGrpSpPr>
                <a:grpSpLocks/>
              </p:cNvGrpSpPr>
              <p:nvPr/>
            </p:nvGrpSpPr>
            <p:grpSpPr bwMode="auto">
              <a:xfrm>
                <a:off x="2481" y="1641"/>
                <a:ext cx="773" cy="1947"/>
                <a:chOff x="950" y="1216"/>
                <a:chExt cx="773" cy="1947"/>
              </a:xfrm>
            </p:grpSpPr>
            <p:sp>
              <p:nvSpPr>
                <p:cNvPr id="64" name="AutoShape 13"/>
                <p:cNvSpPr>
                  <a:spLocks noChangeArrowheads="1"/>
                </p:cNvSpPr>
                <p:nvPr/>
              </p:nvSpPr>
              <p:spPr bwMode="auto">
                <a:xfrm rot="5400000">
                  <a:off x="367" y="1807"/>
                  <a:ext cx="1939" cy="773"/>
                </a:xfrm>
                <a:prstGeom prst="parallelogram">
                  <a:avLst>
                    <a:gd name="adj" fmla="val 74974"/>
                  </a:avLst>
                </a:prstGeom>
                <a:gradFill rotWithShape="0">
                  <a:gsLst>
                    <a:gs pos="0">
                      <a:srgbClr val="FFF6B7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62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 vert="eaVert" anchor="ctr">
                  <a:spAutoFit/>
                </a:bodyPr>
                <a:lstStyle>
                  <a:lvl1pPr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 b="1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algn="ctr" eaLnBrk="1" hangingPunct="1"/>
                  <a:endParaRPr lang="ko-KR" altLang="en-US" sz="2400" b="0">
                    <a:latin typeface="Arial Narrow" pitchFamily="34" charset="0"/>
                  </a:endParaRPr>
                </a:p>
              </p:txBody>
            </p:sp>
            <p:sp>
              <p:nvSpPr>
                <p:cNvPr id="65" name="Line 14"/>
                <p:cNvSpPr>
                  <a:spLocks noChangeShapeType="1"/>
                </p:cNvSpPr>
                <p:nvPr/>
              </p:nvSpPr>
              <p:spPr bwMode="auto">
                <a:xfrm>
                  <a:off x="1714" y="1792"/>
                  <a:ext cx="0" cy="1370"/>
                </a:xfrm>
                <a:prstGeom prst="line">
                  <a:avLst/>
                </a:prstGeom>
                <a:noFill/>
                <a:ln w="50800">
                  <a:solidFill>
                    <a:srgbClr val="FFB837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6" name="Line 15"/>
                <p:cNvSpPr>
                  <a:spLocks noChangeShapeType="1"/>
                </p:cNvSpPr>
                <p:nvPr/>
              </p:nvSpPr>
              <p:spPr bwMode="auto">
                <a:xfrm>
                  <a:off x="953" y="1216"/>
                  <a:ext cx="761" cy="576"/>
                </a:xfrm>
                <a:prstGeom prst="line">
                  <a:avLst/>
                </a:prstGeom>
                <a:noFill/>
                <a:ln w="63500">
                  <a:solidFill>
                    <a:srgbClr val="FFFBAD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27" name="Group 16"/>
              <p:cNvGrpSpPr>
                <a:grpSpLocks/>
              </p:cNvGrpSpPr>
              <p:nvPr/>
            </p:nvGrpSpPr>
            <p:grpSpPr bwMode="auto">
              <a:xfrm>
                <a:off x="3449" y="1545"/>
                <a:ext cx="773" cy="1947"/>
                <a:chOff x="950" y="1216"/>
                <a:chExt cx="773" cy="1947"/>
              </a:xfrm>
            </p:grpSpPr>
            <p:sp>
              <p:nvSpPr>
                <p:cNvPr id="61" name="AutoShape 17"/>
                <p:cNvSpPr>
                  <a:spLocks noChangeArrowheads="1"/>
                </p:cNvSpPr>
                <p:nvPr/>
              </p:nvSpPr>
              <p:spPr bwMode="auto">
                <a:xfrm rot="5400000">
                  <a:off x="367" y="1806"/>
                  <a:ext cx="1939" cy="774"/>
                </a:xfrm>
                <a:prstGeom prst="parallelogram">
                  <a:avLst>
                    <a:gd name="adj" fmla="val 74974"/>
                  </a:avLst>
                </a:prstGeom>
                <a:gradFill rotWithShape="0">
                  <a:gsLst>
                    <a:gs pos="0">
                      <a:srgbClr val="FFF6B7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2" name="Line 18"/>
                <p:cNvSpPr>
                  <a:spLocks noChangeShapeType="1"/>
                </p:cNvSpPr>
                <p:nvPr/>
              </p:nvSpPr>
              <p:spPr bwMode="auto">
                <a:xfrm>
                  <a:off x="1715" y="1792"/>
                  <a:ext cx="0" cy="1370"/>
                </a:xfrm>
                <a:prstGeom prst="line">
                  <a:avLst/>
                </a:prstGeom>
                <a:noFill/>
                <a:ln w="50800">
                  <a:solidFill>
                    <a:srgbClr val="FFB837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3" name="Line 19"/>
                <p:cNvSpPr>
                  <a:spLocks noChangeShapeType="1"/>
                </p:cNvSpPr>
                <p:nvPr/>
              </p:nvSpPr>
              <p:spPr bwMode="auto">
                <a:xfrm>
                  <a:off x="953" y="1216"/>
                  <a:ext cx="762" cy="576"/>
                </a:xfrm>
                <a:prstGeom prst="line">
                  <a:avLst/>
                </a:prstGeom>
                <a:noFill/>
                <a:ln w="63500">
                  <a:solidFill>
                    <a:srgbClr val="FFFBAD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28" name="Group 20"/>
              <p:cNvGrpSpPr>
                <a:grpSpLocks/>
              </p:cNvGrpSpPr>
              <p:nvPr/>
            </p:nvGrpSpPr>
            <p:grpSpPr bwMode="auto">
              <a:xfrm>
                <a:off x="4411" y="1453"/>
                <a:ext cx="773" cy="1947"/>
                <a:chOff x="950" y="1216"/>
                <a:chExt cx="773" cy="1947"/>
              </a:xfrm>
            </p:grpSpPr>
            <p:sp>
              <p:nvSpPr>
                <p:cNvPr id="58" name="AutoShape 21"/>
                <p:cNvSpPr>
                  <a:spLocks noChangeArrowheads="1"/>
                </p:cNvSpPr>
                <p:nvPr/>
              </p:nvSpPr>
              <p:spPr bwMode="auto">
                <a:xfrm rot="5400000">
                  <a:off x="367" y="1807"/>
                  <a:ext cx="1939" cy="773"/>
                </a:xfrm>
                <a:prstGeom prst="parallelogram">
                  <a:avLst>
                    <a:gd name="adj" fmla="val 74974"/>
                  </a:avLst>
                </a:prstGeom>
                <a:gradFill rotWithShape="0">
                  <a:gsLst>
                    <a:gs pos="0">
                      <a:srgbClr val="FFF6B7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miter lim="800000"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9" name="Line 22"/>
                <p:cNvSpPr>
                  <a:spLocks noChangeShapeType="1"/>
                </p:cNvSpPr>
                <p:nvPr/>
              </p:nvSpPr>
              <p:spPr bwMode="auto">
                <a:xfrm>
                  <a:off x="1715" y="1792"/>
                  <a:ext cx="0" cy="1370"/>
                </a:xfrm>
                <a:prstGeom prst="line">
                  <a:avLst/>
                </a:prstGeom>
                <a:noFill/>
                <a:ln w="50800">
                  <a:solidFill>
                    <a:srgbClr val="FFB837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60" name="Line 23"/>
                <p:cNvSpPr>
                  <a:spLocks noChangeShapeType="1"/>
                </p:cNvSpPr>
                <p:nvPr/>
              </p:nvSpPr>
              <p:spPr bwMode="auto">
                <a:xfrm>
                  <a:off x="954" y="1216"/>
                  <a:ext cx="761" cy="576"/>
                </a:xfrm>
                <a:prstGeom prst="line">
                  <a:avLst/>
                </a:prstGeom>
                <a:noFill/>
                <a:ln w="63500">
                  <a:solidFill>
                    <a:srgbClr val="FFFBAD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29" name="Group 24"/>
              <p:cNvGrpSpPr>
                <a:grpSpLocks/>
              </p:cNvGrpSpPr>
              <p:nvPr/>
            </p:nvGrpSpPr>
            <p:grpSpPr bwMode="auto">
              <a:xfrm>
                <a:off x="2792" y="2755"/>
                <a:ext cx="403" cy="267"/>
                <a:chOff x="1254" y="3476"/>
                <a:chExt cx="551" cy="338"/>
              </a:xfrm>
            </p:grpSpPr>
            <p:sp>
              <p:nvSpPr>
                <p:cNvPr id="56" name="Oval 25"/>
                <p:cNvSpPr>
                  <a:spLocks noChangeArrowheads="1"/>
                </p:cNvSpPr>
                <p:nvPr/>
              </p:nvSpPr>
              <p:spPr bwMode="auto">
                <a:xfrm rot="2027590">
                  <a:off x="1253" y="3515"/>
                  <a:ext cx="500" cy="2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89500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7" name="Oval 26"/>
                <p:cNvSpPr>
                  <a:spLocks noChangeArrowheads="1"/>
                </p:cNvSpPr>
                <p:nvPr/>
              </p:nvSpPr>
              <p:spPr bwMode="auto">
                <a:xfrm rot="2027590">
                  <a:off x="1304" y="3476"/>
                  <a:ext cx="500" cy="299"/>
                </a:xfrm>
                <a:prstGeom prst="ellipse">
                  <a:avLst/>
                </a:prstGeom>
                <a:solidFill>
                  <a:schemeClr val="tx2"/>
                </a:soli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0" name="Group 27"/>
              <p:cNvGrpSpPr>
                <a:grpSpLocks/>
              </p:cNvGrpSpPr>
              <p:nvPr/>
            </p:nvGrpSpPr>
            <p:grpSpPr bwMode="auto">
              <a:xfrm>
                <a:off x="3752" y="2640"/>
                <a:ext cx="403" cy="267"/>
                <a:chOff x="1254" y="3476"/>
                <a:chExt cx="551" cy="338"/>
              </a:xfrm>
            </p:grpSpPr>
            <p:sp>
              <p:nvSpPr>
                <p:cNvPr id="54" name="Oval 28"/>
                <p:cNvSpPr>
                  <a:spLocks noChangeArrowheads="1"/>
                </p:cNvSpPr>
                <p:nvPr/>
              </p:nvSpPr>
              <p:spPr bwMode="auto">
                <a:xfrm rot="2027590">
                  <a:off x="1254" y="3515"/>
                  <a:ext cx="500" cy="299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89500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5" name="Oval 29"/>
                <p:cNvSpPr>
                  <a:spLocks noChangeArrowheads="1"/>
                </p:cNvSpPr>
                <p:nvPr/>
              </p:nvSpPr>
              <p:spPr bwMode="auto">
                <a:xfrm rot="2027590">
                  <a:off x="1305" y="3476"/>
                  <a:ext cx="500" cy="299"/>
                </a:xfrm>
                <a:prstGeom prst="ellipse">
                  <a:avLst/>
                </a:prstGeom>
                <a:solidFill>
                  <a:schemeClr val="tx2"/>
                </a:soli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1" name="Group 30"/>
              <p:cNvGrpSpPr>
                <a:grpSpLocks/>
              </p:cNvGrpSpPr>
              <p:nvPr/>
            </p:nvGrpSpPr>
            <p:grpSpPr bwMode="auto">
              <a:xfrm>
                <a:off x="4731" y="2538"/>
                <a:ext cx="403" cy="267"/>
                <a:chOff x="1254" y="3476"/>
                <a:chExt cx="551" cy="338"/>
              </a:xfrm>
            </p:grpSpPr>
            <p:sp>
              <p:nvSpPr>
                <p:cNvPr id="52" name="Oval 31"/>
                <p:cNvSpPr>
                  <a:spLocks noChangeArrowheads="1"/>
                </p:cNvSpPr>
                <p:nvPr/>
              </p:nvSpPr>
              <p:spPr bwMode="auto">
                <a:xfrm rot="2027590">
                  <a:off x="1254" y="3514"/>
                  <a:ext cx="500" cy="30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89500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3" name="Oval 32"/>
                <p:cNvSpPr>
                  <a:spLocks noChangeArrowheads="1"/>
                </p:cNvSpPr>
                <p:nvPr/>
              </p:nvSpPr>
              <p:spPr bwMode="auto">
                <a:xfrm rot="2027590">
                  <a:off x="1305" y="3476"/>
                  <a:ext cx="500" cy="300"/>
                </a:xfrm>
                <a:prstGeom prst="ellipse">
                  <a:avLst/>
                </a:prstGeom>
                <a:solidFill>
                  <a:schemeClr val="tx2"/>
                </a:soli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32" name="Line 33"/>
              <p:cNvSpPr>
                <a:spLocks noChangeShapeType="1"/>
              </p:cNvSpPr>
              <p:nvPr/>
            </p:nvSpPr>
            <p:spPr bwMode="auto">
              <a:xfrm flipH="1">
                <a:off x="2291" y="2866"/>
                <a:ext cx="871" cy="107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endParaRPr lang="ko-KR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Line 34"/>
              <p:cNvSpPr>
                <a:spLocks noChangeShapeType="1"/>
              </p:cNvSpPr>
              <p:nvPr/>
            </p:nvSpPr>
            <p:spPr bwMode="auto">
              <a:xfrm flipH="1">
                <a:off x="3263" y="2741"/>
                <a:ext cx="842" cy="109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endParaRPr lang="ko-KR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Line 35"/>
              <p:cNvSpPr>
                <a:spLocks noChangeShapeType="1"/>
              </p:cNvSpPr>
              <p:nvPr/>
            </p:nvSpPr>
            <p:spPr bwMode="auto">
              <a:xfrm flipH="1">
                <a:off x="4225" y="2622"/>
                <a:ext cx="847" cy="101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endParaRPr lang="ko-KR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Line 36"/>
              <p:cNvSpPr>
                <a:spLocks noChangeShapeType="1"/>
              </p:cNvSpPr>
              <p:nvPr/>
            </p:nvSpPr>
            <p:spPr bwMode="auto">
              <a:xfrm flipH="1">
                <a:off x="5184" y="2545"/>
                <a:ext cx="467" cy="55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endParaRPr lang="ko-KR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Line 37"/>
              <p:cNvSpPr>
                <a:spLocks noChangeShapeType="1"/>
              </p:cNvSpPr>
              <p:nvPr/>
            </p:nvSpPr>
            <p:spPr bwMode="auto">
              <a:xfrm flipH="1">
                <a:off x="5244" y="2556"/>
                <a:ext cx="307" cy="32"/>
              </a:xfrm>
              <a:prstGeom prst="line">
                <a:avLst/>
              </a:prstGeom>
              <a:noFill/>
              <a:ln w="76200">
                <a:solidFill>
                  <a:srgbClr val="CC0000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endParaRPr lang="ko-KR" alt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grpSp>
            <p:nvGrpSpPr>
              <p:cNvPr id="37" name="Group 38"/>
              <p:cNvGrpSpPr>
                <a:grpSpLocks/>
              </p:cNvGrpSpPr>
              <p:nvPr/>
            </p:nvGrpSpPr>
            <p:grpSpPr bwMode="auto">
              <a:xfrm>
                <a:off x="4776" y="2109"/>
                <a:ext cx="281" cy="186"/>
                <a:chOff x="1254" y="3476"/>
                <a:chExt cx="551" cy="338"/>
              </a:xfrm>
            </p:grpSpPr>
            <p:sp>
              <p:nvSpPr>
                <p:cNvPr id="50" name="Oval 39"/>
                <p:cNvSpPr>
                  <a:spLocks noChangeArrowheads="1"/>
                </p:cNvSpPr>
                <p:nvPr/>
              </p:nvSpPr>
              <p:spPr bwMode="auto">
                <a:xfrm rot="2027590">
                  <a:off x="1254" y="3512"/>
                  <a:ext cx="500" cy="30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89500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51" name="Oval 40"/>
                <p:cNvSpPr>
                  <a:spLocks noChangeArrowheads="1"/>
                </p:cNvSpPr>
                <p:nvPr/>
              </p:nvSpPr>
              <p:spPr bwMode="auto">
                <a:xfrm rot="2027590">
                  <a:off x="1305" y="3475"/>
                  <a:ext cx="500" cy="301"/>
                </a:xfrm>
                <a:prstGeom prst="ellipse">
                  <a:avLst/>
                </a:prstGeom>
                <a:solidFill>
                  <a:schemeClr val="tx2"/>
                </a:soli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8" name="Group 41"/>
              <p:cNvGrpSpPr>
                <a:grpSpLocks/>
              </p:cNvGrpSpPr>
              <p:nvPr/>
            </p:nvGrpSpPr>
            <p:grpSpPr bwMode="auto">
              <a:xfrm>
                <a:off x="4519" y="2172"/>
                <a:ext cx="140" cy="93"/>
                <a:chOff x="1254" y="3476"/>
                <a:chExt cx="551" cy="338"/>
              </a:xfrm>
            </p:grpSpPr>
            <p:sp>
              <p:nvSpPr>
                <p:cNvPr id="48" name="Oval 42"/>
                <p:cNvSpPr>
                  <a:spLocks noChangeArrowheads="1"/>
                </p:cNvSpPr>
                <p:nvPr/>
              </p:nvSpPr>
              <p:spPr bwMode="auto">
                <a:xfrm rot="2027590">
                  <a:off x="1254" y="3514"/>
                  <a:ext cx="500" cy="30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89500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9" name="Oval 43"/>
                <p:cNvSpPr>
                  <a:spLocks noChangeArrowheads="1"/>
                </p:cNvSpPr>
                <p:nvPr/>
              </p:nvSpPr>
              <p:spPr bwMode="auto">
                <a:xfrm rot="2027590">
                  <a:off x="1305" y="3475"/>
                  <a:ext cx="500" cy="301"/>
                </a:xfrm>
                <a:prstGeom prst="ellipse">
                  <a:avLst/>
                </a:prstGeom>
                <a:solidFill>
                  <a:schemeClr val="tx2"/>
                </a:soli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" name="Group 44"/>
              <p:cNvGrpSpPr>
                <a:grpSpLocks/>
              </p:cNvGrpSpPr>
              <p:nvPr/>
            </p:nvGrpSpPr>
            <p:grpSpPr bwMode="auto">
              <a:xfrm>
                <a:off x="3471" y="1847"/>
                <a:ext cx="316" cy="209"/>
                <a:chOff x="1254" y="3476"/>
                <a:chExt cx="551" cy="338"/>
              </a:xfrm>
            </p:grpSpPr>
            <p:sp>
              <p:nvSpPr>
                <p:cNvPr id="46" name="Oval 45"/>
                <p:cNvSpPr>
                  <a:spLocks noChangeArrowheads="1"/>
                </p:cNvSpPr>
                <p:nvPr/>
              </p:nvSpPr>
              <p:spPr bwMode="auto">
                <a:xfrm rot="2027590">
                  <a:off x="1253" y="3513"/>
                  <a:ext cx="502" cy="30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89500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7" name="Oval 46"/>
                <p:cNvSpPr>
                  <a:spLocks noChangeArrowheads="1"/>
                </p:cNvSpPr>
                <p:nvPr/>
              </p:nvSpPr>
              <p:spPr bwMode="auto">
                <a:xfrm rot="2027590">
                  <a:off x="1303" y="3476"/>
                  <a:ext cx="502" cy="301"/>
                </a:xfrm>
                <a:prstGeom prst="ellipse">
                  <a:avLst/>
                </a:prstGeom>
                <a:solidFill>
                  <a:schemeClr val="tx2"/>
                </a:soli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40" name="Group 47"/>
              <p:cNvGrpSpPr>
                <a:grpSpLocks/>
              </p:cNvGrpSpPr>
              <p:nvPr/>
            </p:nvGrpSpPr>
            <p:grpSpPr bwMode="auto">
              <a:xfrm>
                <a:off x="2742" y="2212"/>
                <a:ext cx="300" cy="199"/>
                <a:chOff x="1254" y="3476"/>
                <a:chExt cx="551" cy="338"/>
              </a:xfrm>
            </p:grpSpPr>
            <p:sp>
              <p:nvSpPr>
                <p:cNvPr id="44" name="Oval 48"/>
                <p:cNvSpPr>
                  <a:spLocks noChangeArrowheads="1"/>
                </p:cNvSpPr>
                <p:nvPr/>
              </p:nvSpPr>
              <p:spPr bwMode="auto">
                <a:xfrm rot="2027590">
                  <a:off x="1253" y="3514"/>
                  <a:ext cx="499" cy="30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89500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" name="Oval 49"/>
                <p:cNvSpPr>
                  <a:spLocks noChangeArrowheads="1"/>
                </p:cNvSpPr>
                <p:nvPr/>
              </p:nvSpPr>
              <p:spPr bwMode="auto">
                <a:xfrm rot="2027590">
                  <a:off x="1304" y="3476"/>
                  <a:ext cx="499" cy="301"/>
                </a:xfrm>
                <a:prstGeom prst="ellipse">
                  <a:avLst/>
                </a:prstGeom>
                <a:solidFill>
                  <a:schemeClr val="tx2"/>
                </a:soli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41" name="Group 50"/>
              <p:cNvGrpSpPr>
                <a:grpSpLocks/>
              </p:cNvGrpSpPr>
              <p:nvPr/>
            </p:nvGrpSpPr>
            <p:grpSpPr bwMode="auto">
              <a:xfrm>
                <a:off x="2562" y="2531"/>
                <a:ext cx="217" cy="144"/>
                <a:chOff x="1254" y="3476"/>
                <a:chExt cx="551" cy="338"/>
              </a:xfrm>
            </p:grpSpPr>
            <p:sp>
              <p:nvSpPr>
                <p:cNvPr id="42" name="Oval 51"/>
                <p:cNvSpPr>
                  <a:spLocks noChangeArrowheads="1"/>
                </p:cNvSpPr>
                <p:nvPr/>
              </p:nvSpPr>
              <p:spPr bwMode="auto">
                <a:xfrm rot="2027590">
                  <a:off x="1252" y="3513"/>
                  <a:ext cx="500" cy="301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E89500"/>
                    </a:gs>
                    <a:gs pos="100000">
                      <a:srgbClr val="FFD17F"/>
                    </a:gs>
                  </a:gsLst>
                  <a:lin ang="2700000" scaled="1"/>
                </a:gra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3" name="Oval 52"/>
                <p:cNvSpPr>
                  <a:spLocks noChangeArrowheads="1"/>
                </p:cNvSpPr>
                <p:nvPr/>
              </p:nvSpPr>
              <p:spPr bwMode="auto">
                <a:xfrm rot="2027590">
                  <a:off x="1303" y="3476"/>
                  <a:ext cx="500" cy="301"/>
                </a:xfrm>
                <a:prstGeom prst="ellipse">
                  <a:avLst/>
                </a:prstGeom>
                <a:solidFill>
                  <a:schemeClr val="tx2"/>
                </a:solidFill>
                <a:ln w="762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ko-KR" altLang="en-US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1" name="Line 53"/>
            <p:cNvSpPr>
              <a:spLocks noChangeShapeType="1"/>
            </p:cNvSpPr>
            <p:nvPr/>
          </p:nvSpPr>
          <p:spPr bwMode="auto">
            <a:xfrm flipH="1">
              <a:off x="872" y="2800"/>
              <a:ext cx="694" cy="81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prstDash val="sysDot"/>
              <a:round/>
              <a:headEnd/>
              <a:tailEnd type="arrow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Text Box 54"/>
            <p:cNvSpPr txBox="1">
              <a:spLocks noChangeArrowheads="1"/>
            </p:cNvSpPr>
            <p:nvPr/>
          </p:nvSpPr>
          <p:spPr bwMode="auto">
            <a:xfrm>
              <a:off x="5312" y="1933"/>
              <a:ext cx="55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AU" altLang="ko-KR" sz="1800" dirty="0">
                  <a:solidFill>
                    <a:schemeClr val="folHlink"/>
                  </a:solidFill>
                  <a:latin typeface="Arial Narrow" pitchFamily="34" charset="0"/>
                </a:rPr>
                <a:t>TASK</a:t>
              </a:r>
            </a:p>
          </p:txBody>
        </p:sp>
        <p:sp>
          <p:nvSpPr>
            <p:cNvPr id="13" name="Text Box 55"/>
            <p:cNvSpPr txBox="1">
              <a:spLocks noChangeArrowheads="1"/>
            </p:cNvSpPr>
            <p:nvPr/>
          </p:nvSpPr>
          <p:spPr bwMode="auto">
            <a:xfrm>
              <a:off x="138" y="2945"/>
              <a:ext cx="104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AU" altLang="ko-KR" sz="1800" dirty="0">
                  <a:solidFill>
                    <a:srgbClr val="CC0000"/>
                  </a:solidFill>
                  <a:latin typeface="Arial Narrow" pitchFamily="34" charset="0"/>
                </a:rPr>
                <a:t>INJURY</a:t>
              </a:r>
            </a:p>
          </p:txBody>
        </p:sp>
        <p:sp>
          <p:nvSpPr>
            <p:cNvPr id="14" name="Text Box 56"/>
            <p:cNvSpPr txBox="1">
              <a:spLocks noChangeArrowheads="1"/>
            </p:cNvSpPr>
            <p:nvPr/>
          </p:nvSpPr>
          <p:spPr bwMode="auto">
            <a:xfrm>
              <a:off x="1801" y="1098"/>
              <a:ext cx="127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AU" altLang="ko-KR" sz="1800">
                  <a:latin typeface="Arial Narrow" pitchFamily="34" charset="0"/>
                </a:rPr>
                <a:t>Individual and Team Actions</a:t>
              </a:r>
            </a:p>
          </p:txBody>
        </p:sp>
        <p:sp>
          <p:nvSpPr>
            <p:cNvPr id="15" name="Text Box 57"/>
            <p:cNvSpPr txBox="1">
              <a:spLocks noChangeArrowheads="1"/>
            </p:cNvSpPr>
            <p:nvPr/>
          </p:nvSpPr>
          <p:spPr bwMode="auto">
            <a:xfrm>
              <a:off x="2949" y="921"/>
              <a:ext cx="1203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AU" altLang="ko-KR" sz="1800">
                  <a:latin typeface="Arial Narrow" pitchFamily="34" charset="0"/>
                </a:rPr>
                <a:t>Task and Environmental Conditions</a:t>
              </a:r>
            </a:p>
          </p:txBody>
        </p:sp>
        <p:sp>
          <p:nvSpPr>
            <p:cNvPr id="16" name="Text Box 58"/>
            <p:cNvSpPr txBox="1">
              <a:spLocks noChangeArrowheads="1"/>
            </p:cNvSpPr>
            <p:nvPr/>
          </p:nvSpPr>
          <p:spPr bwMode="auto">
            <a:xfrm>
              <a:off x="4359" y="802"/>
              <a:ext cx="1031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AU" altLang="ko-KR" sz="1800">
                  <a:latin typeface="Arial Narrow" pitchFamily="34" charset="0"/>
                </a:rPr>
                <a:t>Organisational and System Factors</a:t>
              </a:r>
            </a:p>
          </p:txBody>
        </p:sp>
        <p:sp>
          <p:nvSpPr>
            <p:cNvPr id="17" name="Text Box 59"/>
            <p:cNvSpPr txBox="1">
              <a:spLocks noChangeArrowheads="1"/>
            </p:cNvSpPr>
            <p:nvPr/>
          </p:nvSpPr>
          <p:spPr bwMode="auto">
            <a:xfrm>
              <a:off x="658" y="1196"/>
              <a:ext cx="972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AU" altLang="ko-KR" sz="1800" dirty="0">
                  <a:latin typeface="Arial Narrow" pitchFamily="34" charset="0"/>
                </a:rPr>
                <a:t>Absent or Failed Defences</a:t>
              </a:r>
            </a:p>
          </p:txBody>
        </p:sp>
        <p:sp>
          <p:nvSpPr>
            <p:cNvPr id="18" name="Text Box 60"/>
            <p:cNvSpPr txBox="1">
              <a:spLocks noChangeArrowheads="1"/>
            </p:cNvSpPr>
            <p:nvPr/>
          </p:nvSpPr>
          <p:spPr bwMode="auto">
            <a:xfrm>
              <a:off x="2223" y="3550"/>
              <a:ext cx="113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AU" altLang="ko-KR" sz="2000">
                  <a:latin typeface="Arial Narrow" pitchFamily="34" charset="0"/>
                </a:rPr>
                <a:t>Active Failures</a:t>
              </a:r>
            </a:p>
          </p:txBody>
        </p:sp>
        <p:sp>
          <p:nvSpPr>
            <p:cNvPr id="19" name="Text Box 61"/>
            <p:cNvSpPr txBox="1">
              <a:spLocks noChangeArrowheads="1"/>
            </p:cNvSpPr>
            <p:nvPr/>
          </p:nvSpPr>
          <p:spPr bwMode="auto">
            <a:xfrm>
              <a:off x="3746" y="3423"/>
              <a:ext cx="133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AU" altLang="ko-KR" sz="2000" dirty="0">
                  <a:latin typeface="Arial Narrow" pitchFamily="34" charset="0"/>
                </a:rPr>
                <a:t>Latent Conditions</a:t>
              </a:r>
            </a:p>
          </p:txBody>
        </p:sp>
        <p:sp>
          <p:nvSpPr>
            <p:cNvPr id="20" name="Line 62"/>
            <p:cNvSpPr>
              <a:spLocks noChangeShapeType="1"/>
            </p:cNvSpPr>
            <p:nvPr/>
          </p:nvSpPr>
          <p:spPr bwMode="auto">
            <a:xfrm flipV="1">
              <a:off x="2578" y="2829"/>
              <a:ext cx="0" cy="72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Line 63"/>
            <p:cNvSpPr>
              <a:spLocks noChangeShapeType="1"/>
            </p:cNvSpPr>
            <p:nvPr/>
          </p:nvSpPr>
          <p:spPr bwMode="auto">
            <a:xfrm flipH="1" flipV="1">
              <a:off x="3818" y="2761"/>
              <a:ext cx="506" cy="71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Line 64"/>
            <p:cNvSpPr>
              <a:spLocks noChangeShapeType="1"/>
            </p:cNvSpPr>
            <p:nvPr/>
          </p:nvSpPr>
          <p:spPr bwMode="auto">
            <a:xfrm flipV="1">
              <a:off x="4324" y="2694"/>
              <a:ext cx="383" cy="779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0" name="Footer Placeholder 8">
            <a:extLst>
              <a:ext uri="{FF2B5EF4-FFF2-40B4-BE49-F238E27FC236}">
                <a16:creationId xmlns:a16="http://schemas.microsoft.com/office/drawing/2014/main" id="{68A49740-44E4-4107-9A63-2D91D4E4856B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424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30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Incident Investigations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3A63517-BC15-4B69-A090-DA704EA1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94" y="4002613"/>
            <a:ext cx="4779203" cy="265413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BD358AE-EF1B-421A-8636-CC54A2BD4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94" y="1828800"/>
            <a:ext cx="3458592" cy="1905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EDF793-E677-46EC-91E6-D6B9418B6F70}"/>
              </a:ext>
            </a:extLst>
          </p:cNvPr>
          <p:cNvSpPr txBox="1"/>
          <p:nvPr/>
        </p:nvSpPr>
        <p:spPr>
          <a:xfrm>
            <a:off x="4036878" y="2570099"/>
            <a:ext cx="2211521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사고보고 프로세스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35BE75-7956-4C21-AF3F-BBDA22EE09D8}"/>
              </a:ext>
            </a:extLst>
          </p:cNvPr>
          <p:cNvSpPr txBox="1"/>
          <p:nvPr/>
        </p:nvSpPr>
        <p:spPr>
          <a:xfrm>
            <a:off x="5237544" y="5175793"/>
            <a:ext cx="2211521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사고조사 보고서</a:t>
            </a:r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95F77501-C14B-45A2-B5A4-6B92B787A7A3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828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31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Documents &amp; Records Management</a:t>
            </a:r>
          </a:p>
        </p:txBody>
      </p:sp>
      <p:sp>
        <p:nvSpPr>
          <p:cNvPr id="7" name="Rectangle 1027"/>
          <p:cNvSpPr txBox="1">
            <a:spLocks noChangeArrowheads="1"/>
          </p:cNvSpPr>
          <p:nvPr/>
        </p:nvSpPr>
        <p:spPr>
          <a:xfrm>
            <a:off x="381000" y="1905000"/>
            <a:ext cx="8355012" cy="4495800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spcBef>
                <a:spcPct val="20000"/>
              </a:spcBef>
              <a:buFont typeface="Monotype Sorts" pitchFamily="2" charset="2"/>
              <a:buNone/>
              <a:defRPr/>
            </a:pPr>
            <a:r>
              <a:rPr lang="en-US" altLang="ko-KR" sz="1800" kern="0" dirty="0">
                <a:cs typeface="Arial" pitchFamily="34" charset="0"/>
              </a:rPr>
              <a:t>Implement a system for creating, Distributing, controlling and managing documents and records.  Define:</a:t>
            </a:r>
          </a:p>
          <a:p>
            <a:pPr marL="342900" indent="-342900">
              <a:spcBef>
                <a:spcPct val="20000"/>
              </a:spcBef>
              <a:buFont typeface="Monotype Sorts" pitchFamily="2" charset="2"/>
              <a:buNone/>
              <a:defRPr/>
            </a:pPr>
            <a:endParaRPr lang="en-US" altLang="ko-KR" sz="1800" b="1" kern="0" dirty="0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v"/>
              <a:defRPr/>
            </a:pPr>
            <a:r>
              <a:rPr lang="en-US" altLang="ko-KR" sz="1800" kern="0" dirty="0">
                <a:cs typeface="Arial" pitchFamily="34" charset="0"/>
              </a:rPr>
              <a:t> Documents/records to be retained</a:t>
            </a:r>
          </a:p>
          <a:p>
            <a:pPr marL="742950" lvl="1" indent="-28575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v"/>
              <a:defRPr/>
            </a:pPr>
            <a:r>
              <a:rPr lang="en-US" altLang="ko-KR" sz="1800" kern="0" dirty="0">
                <a:cs typeface="Arial" pitchFamily="34" charset="0"/>
              </a:rPr>
              <a:t> Responsibility for records maintenance</a:t>
            </a:r>
          </a:p>
          <a:p>
            <a:pPr marL="742950" lvl="1" indent="-28575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v"/>
              <a:defRPr/>
            </a:pPr>
            <a:r>
              <a:rPr lang="en-US" altLang="ko-KR" sz="1800" kern="0" dirty="0">
                <a:cs typeface="Arial" pitchFamily="34" charset="0"/>
              </a:rPr>
              <a:t> Retention and archival periods</a:t>
            </a:r>
          </a:p>
          <a:p>
            <a:pPr marL="742950" lvl="1" indent="-28575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v"/>
              <a:defRPr/>
            </a:pPr>
            <a:r>
              <a:rPr lang="en-US" altLang="ko-KR" sz="1800" kern="0" dirty="0">
                <a:cs typeface="Arial" pitchFamily="34" charset="0"/>
              </a:rPr>
              <a:t> File locations</a:t>
            </a:r>
          </a:p>
          <a:p>
            <a:pPr marL="742950" lvl="1" indent="-28575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v"/>
              <a:defRPr/>
            </a:pPr>
            <a:r>
              <a:rPr lang="en-US" altLang="ko-KR" sz="1800" kern="0" dirty="0">
                <a:cs typeface="Arial" pitchFamily="34" charset="0"/>
              </a:rPr>
              <a:t> Security and confidentiality system</a:t>
            </a:r>
          </a:p>
          <a:p>
            <a:pPr marL="742950" lvl="1" indent="-28575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v"/>
              <a:defRPr/>
            </a:pPr>
            <a:r>
              <a:rPr lang="en-US" altLang="ko-KR" sz="1800" kern="0" dirty="0">
                <a:cs typeface="Arial" pitchFamily="34" charset="0"/>
              </a:rPr>
              <a:t> Procedure for responding to inquires                         </a:t>
            </a:r>
            <a:br>
              <a:rPr lang="en-US" altLang="ko-KR" sz="1800" kern="0" dirty="0">
                <a:cs typeface="Arial" pitchFamily="34" charset="0"/>
              </a:rPr>
            </a:br>
            <a:r>
              <a:rPr lang="en-US" altLang="ko-KR" sz="1800" kern="0" dirty="0">
                <a:cs typeface="Arial" pitchFamily="34" charset="0"/>
              </a:rPr>
              <a:t> for information</a:t>
            </a:r>
          </a:p>
        </p:txBody>
      </p:sp>
      <p:pic>
        <p:nvPicPr>
          <p:cNvPr id="9" name="Picture 1028"/>
          <p:cNvPicPr>
            <a:picLocks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62712" y="3733800"/>
            <a:ext cx="2273300" cy="2349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0" name="Footer Placeholder 8">
            <a:extLst>
              <a:ext uri="{FF2B5EF4-FFF2-40B4-BE49-F238E27FC236}">
                <a16:creationId xmlns:a16="http://schemas.microsoft.com/office/drawing/2014/main" id="{2638D173-D5B7-42B5-823B-AEE0BF309FFF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9257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EH&amp;S MANAGEMENT SYSTEM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32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7239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Program Evaluation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28CA51F-850C-47C5-8150-52FAA0C6C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09643"/>
            <a:ext cx="4795079" cy="237889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DAA42B0-6B9A-4F0D-BEA3-23AE81A7A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180939"/>
            <a:ext cx="6400800" cy="2572029"/>
          </a:xfrm>
          <a:prstGeom prst="rect">
            <a:avLst/>
          </a:prstGeom>
        </p:spPr>
      </p:pic>
      <p:sp>
        <p:nvSpPr>
          <p:cNvPr id="23" name="Footer Placeholder 8">
            <a:extLst>
              <a:ext uri="{FF2B5EF4-FFF2-40B4-BE49-F238E27FC236}">
                <a16:creationId xmlns:a16="http://schemas.microsoft.com/office/drawing/2014/main" id="{96FE6B0D-D311-49C4-8F48-F01FDF2EDC4E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67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228600" y="2667000"/>
            <a:ext cx="8686800" cy="609600"/>
          </a:xfrm>
        </p:spPr>
        <p:txBody>
          <a:bodyPr/>
          <a:lstStyle/>
          <a:p>
            <a:pPr algn="ctr"/>
            <a:r>
              <a:rPr lang="en-US" sz="4800" cap="all" dirty="0"/>
              <a:t>BEHAVIOR BASED SAFETY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33</a:t>
            </a:fld>
            <a:endParaRPr lang="en-US" altLang="ko-KR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64662226-9E3B-4A5E-A70A-F1DAC2B8C7EA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55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BEHAVIOR BASED SAFETY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34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Safety Performance</a:t>
            </a:r>
          </a:p>
        </p:txBody>
      </p:sp>
      <p:graphicFrame>
        <p:nvGraphicFramePr>
          <p:cNvPr id="5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6582487"/>
              </p:ext>
            </p:extLst>
          </p:nvPr>
        </p:nvGraphicFramePr>
        <p:xfrm>
          <a:off x="762000" y="1752600"/>
          <a:ext cx="76962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Slide" r:id="rId3" imgW="812559" imgH="603330" progId="PowerPoint.Slide.8">
                  <p:embed/>
                </p:oleObj>
              </mc:Choice>
              <mc:Fallback>
                <p:oleObj name="Slide" r:id="rId3" imgW="812559" imgH="603330" progId="PowerPoint.Slide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752600"/>
                        <a:ext cx="76962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10000" y="6248400"/>
            <a:ext cx="2514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000" dirty="0">
                <a:latin typeface="+mn-lt"/>
              </a:rPr>
              <a:t>Time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895600" y="49530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800" dirty="0">
                <a:solidFill>
                  <a:srgbClr val="FF3300"/>
                </a:solidFill>
                <a:latin typeface="+mn-lt"/>
              </a:rPr>
              <a:t>Compliance</a:t>
            </a:r>
            <a:endParaRPr lang="en-US" sz="1800" dirty="0">
              <a:solidFill>
                <a:schemeClr val="folHlink"/>
              </a:solidFill>
              <a:latin typeface="+mn-lt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648200" y="3352800"/>
            <a:ext cx="2819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800" dirty="0">
                <a:solidFill>
                  <a:schemeClr val="accent2"/>
                </a:solidFill>
                <a:latin typeface="+mn-lt"/>
              </a:rPr>
              <a:t>Management Systems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495800" y="22860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800" dirty="0">
                <a:solidFill>
                  <a:srgbClr val="33CC33"/>
                </a:solidFill>
                <a:latin typeface="+mn-lt"/>
              </a:rPr>
              <a:t>Behavior</a:t>
            </a: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990600" y="4038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200" b="1" dirty="0">
                <a:latin typeface="+mn-lt"/>
              </a:rPr>
              <a:t>100% safe</a:t>
            </a:r>
            <a:endParaRPr lang="en-US" sz="1800" b="1" dirty="0">
              <a:latin typeface="+mn-lt"/>
            </a:endParaRP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914400" y="2057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81000" y="3884613"/>
            <a:ext cx="488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200" b="1" dirty="0">
                <a:latin typeface="+mn-lt"/>
              </a:rPr>
              <a:t>50%</a:t>
            </a:r>
            <a:endParaRPr lang="en-US" sz="1800" b="1" dirty="0">
              <a:latin typeface="+mn-lt"/>
            </a:endParaRPr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4D02841F-2425-4EE5-BD76-8CBCF2DFDF6F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329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BEHAVIOR BASED SAFETY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35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Safety Performance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609600" y="1905000"/>
            <a:ext cx="8001000" cy="4419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GB" sz="3200" b="1"/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1939925" y="2655888"/>
            <a:ext cx="0" cy="317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AU"/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>
            <a:off x="1939925" y="5830888"/>
            <a:ext cx="54721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AU"/>
          </a:p>
        </p:txBody>
      </p:sp>
      <p:sp>
        <p:nvSpPr>
          <p:cNvPr id="18" name="Rectangle 7" descr="20%"/>
          <p:cNvSpPr>
            <a:spLocks noChangeArrowheads="1"/>
          </p:cNvSpPr>
          <p:nvPr/>
        </p:nvSpPr>
        <p:spPr bwMode="auto">
          <a:xfrm>
            <a:off x="2014538" y="5195888"/>
            <a:ext cx="4953000" cy="563562"/>
          </a:xfrm>
          <a:prstGeom prst="rect">
            <a:avLst/>
          </a:prstGeom>
          <a:pattFill prst="pct20">
            <a:fgClr>
              <a:schemeClr val="tx1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GB" sz="3200" dirty="0">
                <a:latin typeface="+mn-lt"/>
              </a:rPr>
              <a:t>Behavior/Person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608013" y="3894138"/>
            <a:ext cx="1325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1800" b="1" dirty="0">
                <a:latin typeface="+mn-lt"/>
              </a:rPr>
              <a:t>Incidents /</a:t>
            </a:r>
          </a:p>
          <a:p>
            <a:pPr algn="ctr" eaLnBrk="0" hangingPunct="0">
              <a:defRPr/>
            </a:pPr>
            <a:r>
              <a:rPr lang="en-GB" sz="1800" b="1" dirty="0">
                <a:latin typeface="+mn-lt"/>
              </a:rPr>
              <a:t>Accidents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173538" y="5943600"/>
            <a:ext cx="719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1800" b="1" dirty="0">
                <a:latin typeface="+mn-lt"/>
              </a:rPr>
              <a:t>Time</a:t>
            </a:r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2354263" y="3048000"/>
            <a:ext cx="4884742" cy="1449388"/>
            <a:chOff x="1440" y="1824"/>
            <a:chExt cx="3077" cy="913"/>
          </a:xfrm>
        </p:grpSpPr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2160" y="1824"/>
              <a:ext cx="235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defRPr/>
              </a:pPr>
              <a:r>
                <a:rPr lang="en-GB" sz="2000" b="1" dirty="0">
                  <a:latin typeface="+mn-lt"/>
                </a:rPr>
                <a:t>Management System, </a:t>
              </a:r>
            </a:p>
            <a:p>
              <a:pPr algn="ctr" eaLnBrk="0" hangingPunct="0">
                <a:defRPr/>
              </a:pPr>
              <a:r>
                <a:rPr lang="en-GB" sz="2000" b="1" dirty="0" err="1">
                  <a:latin typeface="+mn-lt"/>
                </a:rPr>
                <a:t>Programes</a:t>
              </a:r>
              <a:r>
                <a:rPr lang="en-GB" sz="2000" b="1" dirty="0">
                  <a:latin typeface="+mn-lt"/>
                </a:rPr>
                <a:t> and procedures</a:t>
              </a:r>
              <a:endParaRPr lang="en-GB" sz="3200" b="1" dirty="0">
                <a:latin typeface="+mn-lt"/>
              </a:endParaRPr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 flipH="1">
              <a:off x="1440" y="2160"/>
              <a:ext cx="652" cy="5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AU"/>
            </a:p>
          </p:txBody>
        </p:sp>
      </p:grpSp>
      <p:sp>
        <p:nvSpPr>
          <p:cNvPr id="24" name="Freeform 13"/>
          <p:cNvSpPr>
            <a:spLocks/>
          </p:cNvSpPr>
          <p:nvPr/>
        </p:nvSpPr>
        <p:spPr bwMode="auto">
          <a:xfrm>
            <a:off x="1982788" y="2938463"/>
            <a:ext cx="5027612" cy="21986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8" y="1152"/>
              </a:cxn>
              <a:cxn ang="0">
                <a:pos x="1152" y="1440"/>
              </a:cxn>
              <a:cxn ang="0">
                <a:pos x="3264" y="1488"/>
              </a:cxn>
            </a:cxnLst>
            <a:rect l="0" t="0" r="r" b="b"/>
            <a:pathLst>
              <a:path w="3264" h="1496">
                <a:moveTo>
                  <a:pt x="0" y="0"/>
                </a:moveTo>
                <a:cubicBezTo>
                  <a:pt x="48" y="456"/>
                  <a:pt x="96" y="912"/>
                  <a:pt x="288" y="1152"/>
                </a:cubicBezTo>
                <a:cubicBezTo>
                  <a:pt x="480" y="1392"/>
                  <a:pt x="656" y="1384"/>
                  <a:pt x="1152" y="1440"/>
                </a:cubicBezTo>
                <a:cubicBezTo>
                  <a:pt x="1648" y="1496"/>
                  <a:pt x="2920" y="1480"/>
                  <a:pt x="3264" y="1488"/>
                </a:cubicBezTo>
              </a:path>
            </a:pathLst>
          </a:cu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5" name="Footer Placeholder 8">
            <a:extLst>
              <a:ext uri="{FF2B5EF4-FFF2-40B4-BE49-F238E27FC236}">
                <a16:creationId xmlns:a16="http://schemas.microsoft.com/office/drawing/2014/main" id="{1A6A69AA-8991-4E95-9EF6-26E32C86134F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78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BEHAVIOR BASED SAFETY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36</a:t>
            </a:fld>
            <a:endParaRPr lang="en-US" altLang="ko-KR" dirty="0"/>
          </a:p>
        </p:txBody>
      </p:sp>
      <p:sp>
        <p:nvSpPr>
          <p:cNvPr id="98" name="TextBox 97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Safety Performance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43444" y="2905769"/>
            <a:ext cx="7990956" cy="2000062"/>
            <a:chOff x="543444" y="2753369"/>
            <a:chExt cx="7990956" cy="2000062"/>
          </a:xfrm>
        </p:grpSpPr>
        <p:sp>
          <p:nvSpPr>
            <p:cNvPr id="26" name="Rounded Rectangle 25"/>
            <p:cNvSpPr/>
            <p:nvPr/>
          </p:nvSpPr>
          <p:spPr>
            <a:xfrm rot="5400000">
              <a:off x="5780814" y="3045515"/>
              <a:ext cx="1292174" cy="707886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543444" y="2753369"/>
              <a:ext cx="7990956" cy="2000062"/>
              <a:chOff x="543444" y="2753369"/>
              <a:chExt cx="7990956" cy="2000062"/>
            </a:xfrm>
          </p:grpSpPr>
          <p:sp>
            <p:nvSpPr>
              <p:cNvPr id="28" name="Rounded Rectangle 27"/>
              <p:cNvSpPr/>
              <p:nvPr/>
            </p:nvSpPr>
            <p:spPr>
              <a:xfrm rot="5400000">
                <a:off x="2224912" y="3414667"/>
                <a:ext cx="1969643" cy="707886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 rot="10800000">
                <a:off x="2855790" y="2753369"/>
                <a:ext cx="3859854" cy="707886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 rot="10800000">
                <a:off x="6116501" y="3406914"/>
                <a:ext cx="1884499" cy="707886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ight Arrow 30"/>
              <p:cNvSpPr/>
              <p:nvPr/>
            </p:nvSpPr>
            <p:spPr>
              <a:xfrm>
                <a:off x="7286211" y="3190655"/>
                <a:ext cx="1248189" cy="1137802"/>
              </a:xfrm>
              <a:prstGeom prst="rightArrow">
                <a:avLst>
                  <a:gd name="adj1" fmla="val 61910"/>
                  <a:gd name="adj2" fmla="val 5000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543444" y="4045542"/>
                <a:ext cx="3020234" cy="707886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3" name="Rectangle 32"/>
          <p:cNvSpPr/>
          <p:nvPr/>
        </p:nvSpPr>
        <p:spPr>
          <a:xfrm>
            <a:off x="3435825" y="2866257"/>
            <a:ext cx="26702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anose="020B0806030902050204" pitchFamily="34" charset="0"/>
              </a:rPr>
              <a:t>Risks Taken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35825" y="5518428"/>
            <a:ext cx="20152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anose="020B0806030902050204" pitchFamily="34" charset="0"/>
              </a:rPr>
              <a:t>No Risks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765337" y="2263914"/>
            <a:ext cx="19479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anose="020B0806030902050204" pitchFamily="34" charset="0"/>
              </a:rPr>
              <a:t>In</a:t>
            </a:r>
            <a:r>
              <a:rPr lang="en-US" sz="4000" cap="none" spc="0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Impact" panose="020B0806030902050204" pitchFamily="34" charset="0"/>
              </a:rPr>
              <a:t>cident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715644" y="3529971"/>
            <a:ext cx="14077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anose="020B0806030902050204" pitchFamily="34" charset="0"/>
              </a:rPr>
              <a:t>Lucky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713779" y="5540514"/>
            <a:ext cx="11448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anose="020B0806030902050204" pitchFamily="34" charset="0"/>
              </a:rPr>
              <a:t>Safe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68845" y="4197942"/>
            <a:ext cx="20714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Impact" panose="020B0806030902050204" pitchFamily="34" charset="0"/>
              </a:rPr>
              <a:t>Behavior</a:t>
            </a:r>
          </a:p>
        </p:txBody>
      </p:sp>
      <p:sp>
        <p:nvSpPr>
          <p:cNvPr id="39" name="Right Arrow 38"/>
          <p:cNvSpPr/>
          <p:nvPr/>
        </p:nvSpPr>
        <p:spPr>
          <a:xfrm>
            <a:off x="543444" y="3940314"/>
            <a:ext cx="2362200" cy="1219199"/>
          </a:xfrm>
          <a:prstGeom prst="rightArrow">
            <a:avLst>
              <a:gd name="adj1" fmla="val 70238"/>
              <a:gd name="adj2" fmla="val 50000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2905644" y="4549913"/>
            <a:ext cx="304800" cy="1972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1" name="Elbow Connector 40"/>
          <p:cNvCxnSpPr>
            <a:endCxn id="33" idx="1"/>
          </p:cNvCxnSpPr>
          <p:nvPr/>
        </p:nvCxnSpPr>
        <p:spPr>
          <a:xfrm rot="5400000" flipH="1" flipV="1">
            <a:off x="2657293" y="3773353"/>
            <a:ext cx="1331685" cy="225380"/>
          </a:xfrm>
          <a:prstGeom prst="bentConnector2">
            <a:avLst/>
          </a:prstGeom>
          <a:noFill/>
          <a:ln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2" name="Elbow Connector 41"/>
          <p:cNvCxnSpPr>
            <a:endCxn id="34" idx="1"/>
          </p:cNvCxnSpPr>
          <p:nvPr/>
        </p:nvCxnSpPr>
        <p:spPr>
          <a:xfrm rot="16200000" flipH="1">
            <a:off x="2662891" y="5099437"/>
            <a:ext cx="1320486" cy="225382"/>
          </a:xfrm>
          <a:prstGeom prst="bentConnector2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6182244" y="3254513"/>
            <a:ext cx="304800" cy="1972"/>
          </a:xfrm>
          <a:prstGeom prst="lin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Elbow Connector 43"/>
          <p:cNvCxnSpPr>
            <a:endCxn id="35" idx="1"/>
          </p:cNvCxnSpPr>
          <p:nvPr/>
        </p:nvCxnSpPr>
        <p:spPr>
          <a:xfrm rot="5400000" flipH="1" flipV="1">
            <a:off x="6307862" y="2797040"/>
            <a:ext cx="636658" cy="278292"/>
          </a:xfrm>
          <a:prstGeom prst="bentConnector2">
            <a:avLst/>
          </a:prstGeom>
          <a:noFill/>
          <a:ln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5" name="Elbow Connector 44"/>
          <p:cNvCxnSpPr>
            <a:endCxn id="36" idx="1"/>
          </p:cNvCxnSpPr>
          <p:nvPr/>
        </p:nvCxnSpPr>
        <p:spPr>
          <a:xfrm rot="16200000" flipH="1">
            <a:off x="6287630" y="3455899"/>
            <a:ext cx="627429" cy="228600"/>
          </a:xfrm>
          <a:prstGeom prst="bentConnector2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6" name="Straight Connector 45"/>
          <p:cNvCxnSpPr>
            <a:endCxn id="37" idx="1"/>
          </p:cNvCxnSpPr>
          <p:nvPr/>
        </p:nvCxnSpPr>
        <p:spPr>
          <a:xfrm>
            <a:off x="5572644" y="5894457"/>
            <a:ext cx="1141135" cy="0"/>
          </a:xfrm>
          <a:prstGeom prst="lin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7" name="TextBox 46"/>
          <p:cNvSpPr txBox="1"/>
          <p:nvPr/>
        </p:nvSpPr>
        <p:spPr>
          <a:xfrm>
            <a:off x="3401118" y="1752600"/>
            <a:ext cx="26770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ea typeface="굴림" pitchFamily="50" charset="-127"/>
              </a:rPr>
              <a:t>Consequence of risks taken</a:t>
            </a:r>
            <a:br>
              <a:rPr lang="en-US" altLang="ko-KR" sz="1400" b="1" dirty="0">
                <a:ea typeface="굴림" pitchFamily="50" charset="-127"/>
              </a:rPr>
            </a:br>
            <a:endParaRPr lang="en-US" altLang="ko-KR" sz="800" b="1" dirty="0">
              <a:ea typeface="굴림" pitchFamily="50" charset="-127"/>
            </a:endParaRPr>
          </a:p>
          <a:p>
            <a:pPr marL="171450" indent="-114300">
              <a:buFont typeface="Arial" panose="020B0604020202020204" pitchFamily="34" charset="0"/>
              <a:buChar char="•"/>
            </a:pPr>
            <a:r>
              <a:rPr lang="en-US" sz="1200" dirty="0"/>
              <a:t>Certain</a:t>
            </a:r>
          </a:p>
          <a:p>
            <a:pPr marL="171450" indent="-114300">
              <a:buFont typeface="Arial" panose="020B0604020202020204" pitchFamily="34" charset="0"/>
              <a:buChar char="•"/>
            </a:pPr>
            <a:r>
              <a:rPr lang="en-US" sz="1200" dirty="0"/>
              <a:t>Soon</a:t>
            </a:r>
          </a:p>
          <a:p>
            <a:pPr marL="171450" indent="-114300">
              <a:buFont typeface="Arial" panose="020B0604020202020204" pitchFamily="34" charset="0"/>
              <a:buChar char="•"/>
            </a:pPr>
            <a:r>
              <a:rPr lang="en-US" sz="1200" dirty="0"/>
              <a:t>Significant</a:t>
            </a:r>
          </a:p>
        </p:txBody>
      </p:sp>
      <p:sp>
        <p:nvSpPr>
          <p:cNvPr id="48" name="Isosceles Triangle 47"/>
          <p:cNvSpPr/>
          <p:nvPr/>
        </p:nvSpPr>
        <p:spPr>
          <a:xfrm rot="5400000">
            <a:off x="4412212" y="2334973"/>
            <a:ext cx="333494" cy="12553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4685994" y="2162628"/>
            <a:ext cx="155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ea typeface="굴림" pitchFamily="50" charset="-127"/>
              </a:rPr>
              <a:t>Incident</a:t>
            </a:r>
          </a:p>
          <a:p>
            <a:r>
              <a:rPr lang="en-US" altLang="ko-KR" sz="1200" dirty="0">
                <a:ea typeface="굴림" pitchFamily="50" charset="-127"/>
              </a:rPr>
              <a:t>(not all the times)</a:t>
            </a:r>
            <a:endParaRPr lang="en-US" sz="1200" dirty="0"/>
          </a:p>
        </p:txBody>
      </p:sp>
      <p:sp>
        <p:nvSpPr>
          <p:cNvPr id="50" name="Footer Placeholder 8">
            <a:extLst>
              <a:ext uri="{FF2B5EF4-FFF2-40B4-BE49-F238E27FC236}">
                <a16:creationId xmlns:a16="http://schemas.microsoft.com/office/drawing/2014/main" id="{549E5650-F6B9-4B7C-B27E-341E9F8F6BF5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4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228600" y="2667000"/>
            <a:ext cx="8686800" cy="609600"/>
          </a:xfrm>
        </p:spPr>
        <p:txBody>
          <a:bodyPr/>
          <a:lstStyle/>
          <a:p>
            <a:pPr algn="ctr"/>
            <a:r>
              <a:rPr lang="ko-KR" altLang="en-US" sz="4800" cap="all" dirty="0"/>
              <a:t>안전문화</a:t>
            </a:r>
            <a:endParaRPr lang="en-US" sz="4800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37</a:t>
            </a:fld>
            <a:endParaRPr lang="en-US" altLang="ko-KR" dirty="0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6A0234B8-1FDA-4B5E-B6EE-23CA6D3DA6BE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679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Safety</a:t>
            </a:r>
            <a:r>
              <a:rPr lang="ko-KR" altLang="en-US" cap="all" dirty="0"/>
              <a:t> </a:t>
            </a:r>
            <a:r>
              <a:rPr lang="en-US" altLang="ko-KR" cap="all" dirty="0"/>
              <a:t>culture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38</a:t>
            </a:fld>
            <a:endParaRPr lang="en-US" altLang="ko-KR" dirty="0"/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ACD8F910-259D-4A20-B5BC-07B375C18710}"/>
              </a:ext>
            </a:extLst>
          </p:cNvPr>
          <p:cNvSpPr/>
          <p:nvPr/>
        </p:nvSpPr>
        <p:spPr>
          <a:xfrm>
            <a:off x="320288" y="2133600"/>
            <a:ext cx="2590800" cy="3477915"/>
          </a:xfrm>
          <a:prstGeom prst="roundRect">
            <a:avLst>
              <a:gd name="adj" fmla="val 8945"/>
            </a:avLst>
          </a:prstGeom>
          <a:noFill/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defTabSz="536315">
              <a:lnSpc>
                <a:spcPct val="150000"/>
              </a:lnSpc>
            </a:pPr>
            <a:r>
              <a:rPr lang="en-US" sz="1400" dirty="0">
                <a:solidFill>
                  <a:srgbClr val="041E42"/>
                </a:solidFill>
              </a:rPr>
              <a:t>	</a:t>
            </a:r>
          </a:p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marL="534988" lvl="1" indent="-357188" defTabSz="536315">
              <a:lnSpc>
                <a:spcPct val="150000"/>
              </a:lnSpc>
            </a:pPr>
            <a:endParaRPr lang="en-US" sz="1400" dirty="0">
              <a:solidFill>
                <a:srgbClr val="041E42"/>
              </a:solidFill>
            </a:endParaRPr>
          </a:p>
        </p:txBody>
      </p:sp>
      <p:sp>
        <p:nvSpPr>
          <p:cNvPr id="67" name="Rounded Rectangle 28">
            <a:extLst>
              <a:ext uri="{FF2B5EF4-FFF2-40B4-BE49-F238E27FC236}">
                <a16:creationId xmlns:a16="http://schemas.microsoft.com/office/drawing/2014/main" id="{A2FF6C55-348D-405F-A4D3-1179F395008E}"/>
              </a:ext>
            </a:extLst>
          </p:cNvPr>
          <p:cNvSpPr/>
          <p:nvPr/>
        </p:nvSpPr>
        <p:spPr>
          <a:xfrm>
            <a:off x="3197689" y="2133600"/>
            <a:ext cx="2590800" cy="3477915"/>
          </a:xfrm>
          <a:prstGeom prst="roundRect">
            <a:avLst>
              <a:gd name="adj" fmla="val 8945"/>
            </a:avLst>
          </a:prstGeom>
          <a:noFill/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defTabSz="536315">
              <a:lnSpc>
                <a:spcPct val="150000"/>
              </a:lnSpc>
            </a:pPr>
            <a:r>
              <a:rPr lang="en-US" sz="1400" dirty="0">
                <a:solidFill>
                  <a:srgbClr val="041E42"/>
                </a:solidFill>
              </a:rPr>
              <a:t>	</a:t>
            </a:r>
          </a:p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marL="534988" lvl="1" indent="-357188" defTabSz="536315">
              <a:lnSpc>
                <a:spcPct val="150000"/>
              </a:lnSpc>
            </a:pPr>
            <a:endParaRPr lang="en-US" sz="1400" dirty="0">
              <a:solidFill>
                <a:srgbClr val="041E42"/>
              </a:solidFill>
            </a:endParaRPr>
          </a:p>
        </p:txBody>
      </p:sp>
      <p:sp>
        <p:nvSpPr>
          <p:cNvPr id="68" name="Rounded Rectangle 8">
            <a:extLst>
              <a:ext uri="{FF2B5EF4-FFF2-40B4-BE49-F238E27FC236}">
                <a16:creationId xmlns:a16="http://schemas.microsoft.com/office/drawing/2014/main" id="{7420638C-C364-4AF7-BDE1-E5469ED4F1E5}"/>
              </a:ext>
            </a:extLst>
          </p:cNvPr>
          <p:cNvSpPr/>
          <p:nvPr/>
        </p:nvSpPr>
        <p:spPr>
          <a:xfrm>
            <a:off x="6075690" y="2133600"/>
            <a:ext cx="2590800" cy="3477915"/>
          </a:xfrm>
          <a:prstGeom prst="roundRect">
            <a:avLst>
              <a:gd name="adj" fmla="val 8945"/>
            </a:avLst>
          </a:prstGeom>
          <a:noFill/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defTabSz="536315">
              <a:lnSpc>
                <a:spcPct val="150000"/>
              </a:lnSpc>
            </a:pPr>
            <a:r>
              <a:rPr lang="en-US" sz="1400" dirty="0">
                <a:solidFill>
                  <a:srgbClr val="041E42"/>
                </a:solidFill>
              </a:rPr>
              <a:t>	</a:t>
            </a:r>
          </a:p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marL="534988" lvl="1" indent="-357188" defTabSz="536315">
              <a:lnSpc>
                <a:spcPct val="150000"/>
              </a:lnSpc>
            </a:pPr>
            <a:endParaRPr lang="en-US" sz="1400" dirty="0">
              <a:solidFill>
                <a:srgbClr val="041E42"/>
              </a:solidFill>
            </a:endParaRPr>
          </a:p>
        </p:txBody>
      </p:sp>
      <p:cxnSp>
        <p:nvCxnSpPr>
          <p:cNvPr id="69" name="Straight Connector 12">
            <a:extLst>
              <a:ext uri="{FF2B5EF4-FFF2-40B4-BE49-F238E27FC236}">
                <a16:creationId xmlns:a16="http://schemas.microsoft.com/office/drawing/2014/main" id="{382855A5-0E95-4040-9B2E-6BD5FF748E32}"/>
              </a:ext>
            </a:extLst>
          </p:cNvPr>
          <p:cNvCxnSpPr/>
          <p:nvPr/>
        </p:nvCxnSpPr>
        <p:spPr>
          <a:xfrm>
            <a:off x="548888" y="2667000"/>
            <a:ext cx="2133600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519BBAB7-3143-4F5B-A04A-2817C56D2D0E}"/>
              </a:ext>
            </a:extLst>
          </p:cNvPr>
          <p:cNvSpPr txBox="1"/>
          <p:nvPr/>
        </p:nvSpPr>
        <p:spPr>
          <a:xfrm>
            <a:off x="320289" y="2283023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rgbClr val="041E42"/>
                </a:solidFill>
                <a:latin typeface="Century Gothic"/>
                <a:cs typeface="Century Gothic"/>
              </a:rPr>
              <a:t>WTBT</a:t>
            </a:r>
            <a:endParaRPr lang="en-US" sz="1400" dirty="0">
              <a:solidFill>
                <a:srgbClr val="041E42"/>
              </a:solidFill>
              <a:latin typeface="Century Gothic"/>
              <a:cs typeface="Century Gothic"/>
            </a:endParaRPr>
          </a:p>
        </p:txBody>
      </p:sp>
      <p:cxnSp>
        <p:nvCxnSpPr>
          <p:cNvPr id="71" name="Straight Connector 14">
            <a:extLst>
              <a:ext uri="{FF2B5EF4-FFF2-40B4-BE49-F238E27FC236}">
                <a16:creationId xmlns:a16="http://schemas.microsoft.com/office/drawing/2014/main" id="{0A7B2DEA-4A96-43CB-BC7E-7198767EF7B5}"/>
              </a:ext>
            </a:extLst>
          </p:cNvPr>
          <p:cNvCxnSpPr/>
          <p:nvPr/>
        </p:nvCxnSpPr>
        <p:spPr>
          <a:xfrm>
            <a:off x="3426288" y="2667000"/>
            <a:ext cx="2133600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72" name="Straight Connector 16">
            <a:extLst>
              <a:ext uri="{FF2B5EF4-FFF2-40B4-BE49-F238E27FC236}">
                <a16:creationId xmlns:a16="http://schemas.microsoft.com/office/drawing/2014/main" id="{483C485F-96D2-4649-A8FB-DE7E1C961945}"/>
              </a:ext>
            </a:extLst>
          </p:cNvPr>
          <p:cNvCxnSpPr/>
          <p:nvPr/>
        </p:nvCxnSpPr>
        <p:spPr>
          <a:xfrm>
            <a:off x="6304290" y="2667000"/>
            <a:ext cx="2133600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67AC0FD1-3781-4AB3-BF65-890BCCB74B8D}"/>
              </a:ext>
            </a:extLst>
          </p:cNvPr>
          <p:cNvSpPr txBox="1"/>
          <p:nvPr/>
        </p:nvSpPr>
        <p:spPr>
          <a:xfrm>
            <a:off x="6075689" y="2283023"/>
            <a:ext cx="2590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41E42"/>
                </a:solidFill>
                <a:latin typeface="Century Gothic"/>
                <a:cs typeface="Century Gothic"/>
              </a:rPr>
              <a:t>Safety mileage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E26E1AE-3586-4650-920D-BB11DC0468F4}"/>
              </a:ext>
            </a:extLst>
          </p:cNvPr>
          <p:cNvSpPr txBox="1"/>
          <p:nvPr/>
        </p:nvSpPr>
        <p:spPr>
          <a:xfrm>
            <a:off x="3197689" y="2283023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41E42"/>
                </a:solidFill>
                <a:latin typeface="Century Gothic"/>
                <a:cs typeface="Century Gothic"/>
              </a:rPr>
              <a:t>Buddy Program</a:t>
            </a:r>
          </a:p>
        </p:txBody>
      </p:sp>
      <p:pic>
        <p:nvPicPr>
          <p:cNvPr id="75" name="Picture 2">
            <a:extLst>
              <a:ext uri="{FF2B5EF4-FFF2-40B4-BE49-F238E27FC236}">
                <a16:creationId xmlns:a16="http://schemas.microsoft.com/office/drawing/2014/main" id="{C102EA3C-8E3D-40C1-AC9F-C6CD0C32C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288" y="2791813"/>
            <a:ext cx="2133600" cy="14443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6" name="Picture 3">
            <a:extLst>
              <a:ext uri="{FF2B5EF4-FFF2-40B4-BE49-F238E27FC236}">
                <a16:creationId xmlns:a16="http://schemas.microsoft.com/office/drawing/2014/main" id="{C53B4A5E-B98B-4463-BF79-6FE6DF3DC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88" y="2791813"/>
            <a:ext cx="2172197" cy="14443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7" name="Picture 4">
            <a:extLst>
              <a:ext uri="{FF2B5EF4-FFF2-40B4-BE49-F238E27FC236}">
                <a16:creationId xmlns:a16="http://schemas.microsoft.com/office/drawing/2014/main" id="{77F1A12F-8422-4102-8815-45F859FDF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289" y="2791813"/>
            <a:ext cx="2290931" cy="14443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BF5737B3-C518-4973-B42D-16D818968095}"/>
              </a:ext>
            </a:extLst>
          </p:cNvPr>
          <p:cNvSpPr txBox="1"/>
          <p:nvPr/>
        </p:nvSpPr>
        <p:spPr>
          <a:xfrm>
            <a:off x="548887" y="4367032"/>
            <a:ext cx="23622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rgbClr val="041E42"/>
                </a:solidFill>
                <a:latin typeface="Century Gothic" panose="020B0502020202020204" pitchFamily="34" charset="0"/>
              </a:rPr>
              <a:t>Unsafe behaviours and conditions</a:t>
            </a:r>
          </a:p>
          <a:p>
            <a:endParaRPr lang="en-AU" sz="1000" dirty="0">
              <a:solidFill>
                <a:srgbClr val="041E42"/>
              </a:solidFill>
              <a:latin typeface="Century Gothic" panose="020B0502020202020204" pitchFamily="34" charset="0"/>
            </a:endParaRPr>
          </a:p>
          <a:p>
            <a:r>
              <a:rPr lang="en-AU" sz="1000" dirty="0">
                <a:solidFill>
                  <a:srgbClr val="041E42"/>
                </a:solidFill>
                <a:latin typeface="Century Gothic" panose="020B0502020202020204" pitchFamily="34" charset="0"/>
              </a:rPr>
              <a:t>Near miss</a:t>
            </a:r>
          </a:p>
          <a:p>
            <a:endParaRPr lang="en-AU" sz="1000" dirty="0">
              <a:solidFill>
                <a:srgbClr val="041E42"/>
              </a:solidFill>
              <a:latin typeface="Century Gothic" panose="020B0502020202020204" pitchFamily="34" charset="0"/>
            </a:endParaRPr>
          </a:p>
          <a:p>
            <a:r>
              <a:rPr lang="en-AU" sz="1000" dirty="0">
                <a:solidFill>
                  <a:srgbClr val="041E42"/>
                </a:solidFill>
                <a:latin typeface="Century Gothic" panose="020B0502020202020204" pitchFamily="34" charset="0"/>
              </a:rPr>
              <a:t>Group discussion</a:t>
            </a:r>
          </a:p>
          <a:p>
            <a:endParaRPr lang="en-AU" sz="1000" dirty="0">
              <a:solidFill>
                <a:srgbClr val="041E42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F6C19D1-DE8D-44B9-BC36-C20C8628E0BD}"/>
              </a:ext>
            </a:extLst>
          </p:cNvPr>
          <p:cNvSpPr txBox="1"/>
          <p:nvPr/>
        </p:nvSpPr>
        <p:spPr>
          <a:xfrm>
            <a:off x="3262394" y="4367032"/>
            <a:ext cx="2780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Century Gothic" panose="020B0502020202020204" pitchFamily="34" charset="0"/>
              </a:rPr>
              <a:t>One buddy team with two mechanics</a:t>
            </a:r>
          </a:p>
          <a:p>
            <a:endParaRPr lang="en-US" altLang="ko-KR" sz="1000" dirty="0">
              <a:latin typeface="Century Gothic" panose="020B0502020202020204" pitchFamily="34" charset="0"/>
            </a:endParaRPr>
          </a:p>
          <a:p>
            <a:r>
              <a:rPr lang="en-US" altLang="ko-KR" sz="1000" dirty="0">
                <a:latin typeface="Century Gothic" panose="020B0502020202020204" pitchFamily="34" charset="0"/>
              </a:rPr>
              <a:t>My safety dilemma</a:t>
            </a:r>
          </a:p>
          <a:p>
            <a:endParaRPr lang="en-US" altLang="ko-KR" sz="1000" dirty="0">
              <a:latin typeface="Century Gothic" panose="020B0502020202020204" pitchFamily="34" charset="0"/>
            </a:endParaRPr>
          </a:p>
          <a:p>
            <a:r>
              <a:rPr lang="en-US" altLang="ko-KR" sz="1000" dirty="0">
                <a:latin typeface="Century Gothic" panose="020B0502020202020204" pitchFamily="34" charset="0"/>
              </a:rPr>
              <a:t>When getting customer pressure</a:t>
            </a:r>
          </a:p>
          <a:p>
            <a:endParaRPr lang="en-US" altLang="ko-KR" sz="1000" dirty="0">
              <a:latin typeface="Century Gothic" panose="020B0502020202020204" pitchFamily="34" charset="0"/>
            </a:endParaRPr>
          </a:p>
          <a:p>
            <a:endParaRPr lang="en-US" altLang="ko-KR" sz="1000" dirty="0">
              <a:latin typeface="Century Gothic" panose="020B0502020202020204" pitchFamily="34" charset="0"/>
            </a:endParaRPr>
          </a:p>
          <a:p>
            <a:endParaRPr lang="en-AU" sz="1000" dirty="0">
              <a:solidFill>
                <a:srgbClr val="041E42"/>
              </a:solidFill>
              <a:latin typeface="Century Gothic" panose="020B0502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637023E-9F1F-48C5-B71A-58892BA7949C}"/>
              </a:ext>
            </a:extLst>
          </p:cNvPr>
          <p:cNvSpPr txBox="1"/>
          <p:nvPr/>
        </p:nvSpPr>
        <p:spPr>
          <a:xfrm>
            <a:off x="6304288" y="4367032"/>
            <a:ext cx="23622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rgbClr val="041E42"/>
                </a:solidFill>
                <a:latin typeface="Century Gothic" panose="020B0502020202020204" pitchFamily="34" charset="0"/>
              </a:rPr>
              <a:t>3PI’s field professionals</a:t>
            </a:r>
          </a:p>
          <a:p>
            <a:endParaRPr lang="en-AU" sz="1000" dirty="0">
              <a:solidFill>
                <a:srgbClr val="041E42"/>
              </a:solidFill>
              <a:latin typeface="Century Gothic" panose="020B0502020202020204" pitchFamily="34" charset="0"/>
            </a:endParaRPr>
          </a:p>
          <a:p>
            <a:r>
              <a:rPr lang="en-AU" sz="1000" dirty="0">
                <a:solidFill>
                  <a:srgbClr val="041E42"/>
                </a:solidFill>
                <a:latin typeface="Century Gothic" panose="020B0502020202020204" pitchFamily="34" charset="0"/>
              </a:rPr>
              <a:t>OEK Welfare Shopping Mall</a:t>
            </a:r>
          </a:p>
          <a:p>
            <a:endParaRPr lang="en-AU" sz="1000" dirty="0">
              <a:solidFill>
                <a:srgbClr val="041E42"/>
              </a:solidFill>
              <a:latin typeface="Century Gothic" panose="020B0502020202020204" pitchFamily="34" charset="0"/>
            </a:endParaRPr>
          </a:p>
          <a:p>
            <a:r>
              <a:rPr lang="en-AU" sz="1000" dirty="0">
                <a:solidFill>
                  <a:srgbClr val="041E42"/>
                </a:solidFill>
                <a:latin typeface="Century Gothic" panose="020B0502020202020204" pitchFamily="34" charset="0"/>
              </a:rPr>
              <a:t>Individual safety performance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8494547-0935-439A-92CF-D6982A0C045B}"/>
              </a:ext>
            </a:extLst>
          </p:cNvPr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Employee Engagement</a:t>
            </a:r>
          </a:p>
        </p:txBody>
      </p:sp>
      <p:sp>
        <p:nvSpPr>
          <p:cNvPr id="82" name="Footer Placeholder 8">
            <a:extLst>
              <a:ext uri="{FF2B5EF4-FFF2-40B4-BE49-F238E27FC236}">
                <a16:creationId xmlns:a16="http://schemas.microsoft.com/office/drawing/2014/main" id="{950D816A-ABFD-4644-95B8-E95F9C76F636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570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화살표: 오른쪽 2">
            <a:extLst>
              <a:ext uri="{FF2B5EF4-FFF2-40B4-BE49-F238E27FC236}">
                <a16:creationId xmlns:a16="http://schemas.microsoft.com/office/drawing/2014/main" id="{1F9BD089-30AD-48B8-8112-962B5FC30BC8}"/>
              </a:ext>
            </a:extLst>
          </p:cNvPr>
          <p:cNvSpPr/>
          <p:nvPr/>
        </p:nvSpPr>
        <p:spPr bwMode="auto">
          <a:xfrm>
            <a:off x="2133600" y="5896364"/>
            <a:ext cx="5105399" cy="152783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cap="all" dirty="0">
                <a:latin typeface="+mn-ea"/>
                <a:ea typeface="+mn-ea"/>
              </a:rPr>
              <a:t>안전 성숙도</a:t>
            </a:r>
            <a:endParaRPr lang="en-US" cap="all" dirty="0"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</a:t>
            </a:fld>
            <a:endParaRPr lang="en-US" altLang="ko-KR" dirty="0"/>
          </a:p>
        </p:txBody>
      </p:sp>
      <p:sp>
        <p:nvSpPr>
          <p:cNvPr id="58" name="Line 4">
            <a:extLst>
              <a:ext uri="{FF2B5EF4-FFF2-40B4-BE49-F238E27FC236}">
                <a16:creationId xmlns:a16="http://schemas.microsoft.com/office/drawing/2014/main" id="{37D16DFB-9501-4BA2-9881-A9D47074E7A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2900" y="3533332"/>
            <a:ext cx="0" cy="186376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none" w="sm" len="sm"/>
            <a:tailEnd type="none" w="med" len="lg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Line 8">
            <a:extLst>
              <a:ext uri="{FF2B5EF4-FFF2-40B4-BE49-F238E27FC236}">
                <a16:creationId xmlns:a16="http://schemas.microsoft.com/office/drawing/2014/main" id="{ED90DDA4-816B-4098-B91F-AB4F8E5B37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2625" y="3110460"/>
            <a:ext cx="0" cy="2286637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none" w="sm" len="sm"/>
            <a:tailEnd type="none" w="med" len="lg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Line 9">
            <a:extLst>
              <a:ext uri="{FF2B5EF4-FFF2-40B4-BE49-F238E27FC236}">
                <a16:creationId xmlns:a16="http://schemas.microsoft.com/office/drawing/2014/main" id="{8538883D-A1B3-4918-8D84-E063EEDE40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0126" y="2449826"/>
            <a:ext cx="0" cy="2936303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 type="none" w="sm" len="sm"/>
            <a:tailEnd type="none" w="med" len="lg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" name="Freeform 14">
            <a:extLst>
              <a:ext uri="{FF2B5EF4-FFF2-40B4-BE49-F238E27FC236}">
                <a16:creationId xmlns:a16="http://schemas.microsoft.com/office/drawing/2014/main" id="{FAF4BEB1-EA67-4455-90B3-C30DC0E79864}"/>
              </a:ext>
            </a:extLst>
          </p:cNvPr>
          <p:cNvSpPr>
            <a:spLocks/>
          </p:cNvSpPr>
          <p:nvPr/>
        </p:nvSpPr>
        <p:spPr bwMode="auto">
          <a:xfrm>
            <a:off x="465914" y="1808442"/>
            <a:ext cx="8212172" cy="2363032"/>
          </a:xfrm>
          <a:custGeom>
            <a:avLst/>
            <a:gdLst/>
            <a:ahLst/>
            <a:cxnLst>
              <a:cxn ang="0">
                <a:pos x="1" y="1887"/>
              </a:cxn>
              <a:cxn ang="0">
                <a:pos x="0" y="0"/>
              </a:cxn>
              <a:cxn ang="0">
                <a:pos x="1222" y="773"/>
              </a:cxn>
              <a:cxn ang="0">
                <a:pos x="2585" y="1307"/>
              </a:cxn>
              <a:cxn ang="0">
                <a:pos x="3990" y="1644"/>
              </a:cxn>
              <a:cxn ang="0">
                <a:pos x="5425" y="1887"/>
              </a:cxn>
              <a:cxn ang="0">
                <a:pos x="5425" y="1887"/>
              </a:cxn>
              <a:cxn ang="0">
                <a:pos x="4073" y="1887"/>
              </a:cxn>
              <a:cxn ang="0">
                <a:pos x="2713" y="1887"/>
              </a:cxn>
              <a:cxn ang="0">
                <a:pos x="1361" y="1887"/>
              </a:cxn>
              <a:cxn ang="0">
                <a:pos x="1" y="1887"/>
              </a:cxn>
            </a:cxnLst>
            <a:rect l="0" t="0" r="r" b="b"/>
            <a:pathLst>
              <a:path w="5425" h="1887">
                <a:moveTo>
                  <a:pt x="1" y="1887"/>
                </a:moveTo>
                <a:lnTo>
                  <a:pt x="0" y="0"/>
                </a:lnTo>
                <a:lnTo>
                  <a:pt x="1222" y="773"/>
                </a:lnTo>
                <a:lnTo>
                  <a:pt x="2585" y="1307"/>
                </a:lnTo>
                <a:lnTo>
                  <a:pt x="3990" y="1644"/>
                </a:lnTo>
                <a:lnTo>
                  <a:pt x="5425" y="1887"/>
                </a:lnTo>
                <a:lnTo>
                  <a:pt x="5425" y="1887"/>
                </a:lnTo>
                <a:lnTo>
                  <a:pt x="4073" y="1887"/>
                </a:lnTo>
                <a:lnTo>
                  <a:pt x="2713" y="1887"/>
                </a:lnTo>
                <a:lnTo>
                  <a:pt x="1361" y="1887"/>
                </a:lnTo>
                <a:lnTo>
                  <a:pt x="1" y="1887"/>
                </a:lnTo>
                <a:close/>
              </a:path>
            </a:pathLst>
          </a:custGeom>
          <a:solidFill>
            <a:srgbClr val="344374"/>
          </a:solidFill>
          <a:ln w="9525">
            <a:noFill/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AC6B4"/>
            </a:extrusionClr>
          </a:sp3d>
        </p:spPr>
        <p:txBody>
          <a:bodyPr>
            <a:flatTx/>
          </a:bodyPr>
          <a:lstStyle/>
          <a:p>
            <a:pPr>
              <a:defRPr/>
            </a:pPr>
            <a:endParaRPr lang="ko-KR" altLang="en-US" sz="1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7" name="Text Box 15">
            <a:extLst>
              <a:ext uri="{FF2B5EF4-FFF2-40B4-BE49-F238E27FC236}">
                <a16:creationId xmlns:a16="http://schemas.microsoft.com/office/drawing/2014/main" id="{05BDE8A1-F3AF-44D7-8E63-51E4CA3F1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9500" y="4190524"/>
            <a:ext cx="2438400" cy="101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lIns="90004" tIns="45002" rIns="90004" bIns="45002">
            <a:spAutoFit/>
          </a:bodyPr>
          <a:lstStyle>
            <a:lvl1pPr marL="112713" indent="-112713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안전에 경영층 참여 시작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강압적 분위기 및 징계 중심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안전수칙 및 절차 중심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안전이 고용의 조건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안전감사 및 교육이 중요한 수단</a:t>
            </a:r>
          </a:p>
        </p:txBody>
      </p:sp>
      <p:sp>
        <p:nvSpPr>
          <p:cNvPr id="68" name="Text Box 16">
            <a:extLst>
              <a:ext uri="{FF2B5EF4-FFF2-40B4-BE49-F238E27FC236}">
                <a16:creationId xmlns:a16="http://schemas.microsoft.com/office/drawing/2014/main" id="{FFBDBF9D-3161-4A25-B3C0-707BB0B48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850" y="4190524"/>
            <a:ext cx="2254250" cy="101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lIns="90004" tIns="45002" rIns="90004" bIns="45002">
            <a:spAutoFit/>
          </a:bodyPr>
          <a:lstStyle>
            <a:lvl1pPr marL="112713" indent="-112713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작업자의 충분한 안전 지식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의지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 준수행동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 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 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가치 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개인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본인 스스로 안전을 지킴 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 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가족</a:t>
            </a: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안전한 습관</a:t>
            </a:r>
          </a:p>
        </p:txBody>
      </p:sp>
      <p:sp>
        <p:nvSpPr>
          <p:cNvPr id="69" name="Text Box 17">
            <a:extLst>
              <a:ext uri="{FF2B5EF4-FFF2-40B4-BE49-F238E27FC236}">
                <a16:creationId xmlns:a16="http://schemas.microsoft.com/office/drawing/2014/main" id="{A526AB64-482D-48E2-BE00-0F6BE59B4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5763" y="4190524"/>
            <a:ext cx="2319337" cy="101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lIns="90004" tIns="45002" rIns="90004" bIns="45002">
            <a:spAutoFit/>
          </a:bodyPr>
          <a:lstStyle>
            <a:lvl1pPr marL="112713" indent="-112713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동지애</a:t>
            </a: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상호 보살핌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규칙 준수의 상호지원</a:t>
            </a: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 관련 </a:t>
            </a:r>
            <a:r>
              <a:rPr lang="ko-KR" altLang="en-US" sz="10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팀웍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 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 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가치 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조직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0" name="Text Box 18">
            <a:extLst>
              <a:ext uri="{FF2B5EF4-FFF2-40B4-BE49-F238E27FC236}">
                <a16:creationId xmlns:a16="http://schemas.microsoft.com/office/drawing/2014/main" id="{1B5B482A-0D93-45FE-89E2-3343398F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825" y="3932794"/>
            <a:ext cx="1943100" cy="2293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med" len="lg"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0004" tIns="45002" rIns="90004" bIns="45002">
            <a:spAutoFit/>
          </a:bodyPr>
          <a:lstStyle/>
          <a:p>
            <a:pPr algn="ctr" defTabSz="900113">
              <a:lnSpc>
                <a:spcPct val="90000"/>
              </a:lnSpc>
              <a:defRPr/>
            </a:pPr>
            <a:r>
              <a:rPr lang="ko-KR" altLang="en-US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의존적인 단계</a:t>
            </a:r>
          </a:p>
        </p:txBody>
      </p:sp>
      <p:sp>
        <p:nvSpPr>
          <p:cNvPr id="71" name="Text Box 19">
            <a:extLst>
              <a:ext uri="{FF2B5EF4-FFF2-40B4-BE49-F238E27FC236}">
                <a16:creationId xmlns:a16="http://schemas.microsoft.com/office/drawing/2014/main" id="{7D7C3BB6-88A7-4522-B306-13F4A0486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325" y="3939328"/>
            <a:ext cx="2047875" cy="2293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med" len="lg"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0004" tIns="45002" rIns="90004" bIns="45002">
            <a:spAutoFit/>
          </a:bodyPr>
          <a:lstStyle/>
          <a:p>
            <a:pPr algn="ctr" defTabSz="900113">
              <a:lnSpc>
                <a:spcPct val="90000"/>
              </a:lnSpc>
              <a:defRPr/>
            </a:pPr>
            <a:r>
              <a:rPr lang="ko-KR" altLang="en-US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독립적인 단계</a:t>
            </a:r>
          </a:p>
        </p:txBody>
      </p:sp>
      <p:sp>
        <p:nvSpPr>
          <p:cNvPr id="72" name="Text Box 20">
            <a:extLst>
              <a:ext uri="{FF2B5EF4-FFF2-40B4-BE49-F238E27FC236}">
                <a16:creationId xmlns:a16="http://schemas.microsoft.com/office/drawing/2014/main" id="{0BAFD18F-9D75-4FE7-B291-E16723A2E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187" y="3939328"/>
            <a:ext cx="1851025" cy="2293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med" len="lg"/>
          </a:ln>
          <a:effectLst>
            <a:outerShdw dist="17961" dir="2700000" algn="ctr" rotWithShape="0">
              <a:schemeClr val="tx1"/>
            </a:outerShdw>
          </a:effectLst>
        </p:spPr>
        <p:txBody>
          <a:bodyPr lIns="90004" tIns="45002" rIns="90004" bIns="45002">
            <a:spAutoFit/>
          </a:bodyPr>
          <a:lstStyle/>
          <a:p>
            <a:pPr algn="ctr" defTabSz="900113">
              <a:lnSpc>
                <a:spcPct val="90000"/>
              </a:lnSpc>
              <a:defRPr/>
            </a:pPr>
            <a:r>
              <a:rPr lang="ko-KR" altLang="en-US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반응적인 단계</a:t>
            </a:r>
          </a:p>
        </p:txBody>
      </p:sp>
      <p:sp>
        <p:nvSpPr>
          <p:cNvPr id="73" name="Text Box 21">
            <a:extLst>
              <a:ext uri="{FF2B5EF4-FFF2-40B4-BE49-F238E27FC236}">
                <a16:creationId xmlns:a16="http://schemas.microsoft.com/office/drawing/2014/main" id="{99CF8BC2-C297-434A-9626-AF6CFB80D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00" y="4190524"/>
            <a:ext cx="1981200" cy="82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lIns="90004" tIns="45002" rIns="90004" bIns="45002">
            <a:spAutoFit/>
          </a:bodyPr>
          <a:lstStyle>
            <a:lvl1pPr marL="112713" indent="-112713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본능에 따른 안전관리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규제 대응에 급급</a:t>
            </a: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안전은 </a:t>
            </a:r>
            <a:r>
              <a:rPr lang="ko-KR" altLang="en-US" sz="10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안전팀</a:t>
            </a: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책임 인식</a:t>
            </a:r>
            <a:r>
              <a:rPr lang="en-US" altLang="ko-KR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>
              <a:spcBef>
                <a:spcPts val="300"/>
              </a:spcBef>
              <a:buClr>
                <a:schemeClr val="tx1"/>
              </a:buClr>
              <a:buFontTx/>
              <a:buChar char="•"/>
            </a:pPr>
            <a:r>
              <a:rPr lang="ko-KR" altLang="en-US" sz="1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경영층은 안전에 관심 없음</a:t>
            </a:r>
            <a:endParaRPr lang="en-US" altLang="ko-KR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Text Box 23">
            <a:extLst>
              <a:ext uri="{FF2B5EF4-FFF2-40B4-BE49-F238E27FC236}">
                <a16:creationId xmlns:a16="http://schemas.microsoft.com/office/drawing/2014/main" id="{29886B95-2E8C-45CB-BFF4-9199C6B3D109}"/>
              </a:ext>
            </a:extLst>
          </p:cNvPr>
          <p:cNvSpPr txBox="1">
            <a:spLocks noChangeArrowheads="1"/>
          </p:cNvSpPr>
          <p:nvPr/>
        </p:nvSpPr>
        <p:spPr bwMode="auto">
          <a:xfrm rot="1159838">
            <a:off x="3269260" y="2694507"/>
            <a:ext cx="867851" cy="22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90004" tIns="45002" rIns="90004" bIns="45002">
            <a:spAutoFit/>
          </a:bodyPr>
          <a:lstStyle>
            <a:lvl1pPr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lnSpc>
                <a:spcPct val="9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관리에 의존</a:t>
            </a:r>
          </a:p>
        </p:txBody>
      </p:sp>
      <p:sp>
        <p:nvSpPr>
          <p:cNvPr id="75" name="Text Box 24">
            <a:extLst>
              <a:ext uri="{FF2B5EF4-FFF2-40B4-BE49-F238E27FC236}">
                <a16:creationId xmlns:a16="http://schemas.microsoft.com/office/drawing/2014/main" id="{66BCB24D-7C92-4AC7-AE95-9A47BDFBF552}"/>
              </a:ext>
            </a:extLst>
          </p:cNvPr>
          <p:cNvSpPr txBox="1">
            <a:spLocks noChangeArrowheads="1"/>
          </p:cNvSpPr>
          <p:nvPr/>
        </p:nvSpPr>
        <p:spPr bwMode="auto">
          <a:xfrm rot="734918">
            <a:off x="5358050" y="3247774"/>
            <a:ext cx="867851" cy="22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90004" tIns="45002" rIns="90004" bIns="45002">
            <a:spAutoFit/>
          </a:bodyPr>
          <a:lstStyle>
            <a:lvl1pPr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lnSpc>
                <a:spcPct val="9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개인에 의존</a:t>
            </a:r>
          </a:p>
        </p:txBody>
      </p:sp>
      <p:sp>
        <p:nvSpPr>
          <p:cNvPr id="76" name="Text Box 25">
            <a:extLst>
              <a:ext uri="{FF2B5EF4-FFF2-40B4-BE49-F238E27FC236}">
                <a16:creationId xmlns:a16="http://schemas.microsoft.com/office/drawing/2014/main" id="{26F70B45-C665-48CA-AA73-27577A898231}"/>
              </a:ext>
            </a:extLst>
          </p:cNvPr>
          <p:cNvSpPr txBox="1">
            <a:spLocks noChangeArrowheads="1"/>
          </p:cNvSpPr>
          <p:nvPr/>
        </p:nvSpPr>
        <p:spPr bwMode="auto">
          <a:xfrm rot="595561">
            <a:off x="7459651" y="3595699"/>
            <a:ext cx="743539" cy="22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square" lIns="90004" tIns="45002" rIns="90004" bIns="45002">
            <a:spAutoFit/>
          </a:bodyPr>
          <a:lstStyle>
            <a:lvl1pPr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팀에 의존</a:t>
            </a:r>
            <a:endParaRPr lang="ko-KR" altLang="en-US" sz="1000" i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" name="Text Box 26">
            <a:extLst>
              <a:ext uri="{FF2B5EF4-FFF2-40B4-BE49-F238E27FC236}">
                <a16:creationId xmlns:a16="http://schemas.microsoft.com/office/drawing/2014/main" id="{4477AC27-907A-4233-A710-89C70ABA4862}"/>
              </a:ext>
            </a:extLst>
          </p:cNvPr>
          <p:cNvSpPr txBox="1">
            <a:spLocks noChangeArrowheads="1"/>
          </p:cNvSpPr>
          <p:nvPr/>
        </p:nvSpPr>
        <p:spPr bwMode="auto">
          <a:xfrm rot="16200985">
            <a:off x="-569788" y="3043634"/>
            <a:ext cx="1828800" cy="22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lIns="90004" tIns="45002" rIns="90004" bIns="45002">
            <a:spAutoFit/>
          </a:bodyPr>
          <a:lstStyle>
            <a:lvl1pPr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사고율</a:t>
            </a:r>
          </a:p>
        </p:txBody>
      </p:sp>
      <p:sp>
        <p:nvSpPr>
          <p:cNvPr id="78" name="Text Box 27">
            <a:extLst>
              <a:ext uri="{FF2B5EF4-FFF2-40B4-BE49-F238E27FC236}">
                <a16:creationId xmlns:a16="http://schemas.microsoft.com/office/drawing/2014/main" id="{EFAE0520-1A0C-49A4-ACA4-11CA732B5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783" y="3937443"/>
            <a:ext cx="1297456" cy="2293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med" len="lg"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lIns="90004" tIns="45002" rIns="90004" bIns="45002">
            <a:spAutoFit/>
          </a:bodyPr>
          <a:lstStyle/>
          <a:p>
            <a:pPr algn="ctr" defTabSz="900113">
              <a:lnSpc>
                <a:spcPct val="90000"/>
              </a:lnSpc>
              <a:defRPr/>
            </a:pPr>
            <a:r>
              <a:rPr lang="ko-KR" altLang="en-US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상호 보완적인 단계</a:t>
            </a:r>
          </a:p>
        </p:txBody>
      </p:sp>
      <p:sp>
        <p:nvSpPr>
          <p:cNvPr id="79" name="Text Box 22">
            <a:extLst>
              <a:ext uri="{FF2B5EF4-FFF2-40B4-BE49-F238E27FC236}">
                <a16:creationId xmlns:a16="http://schemas.microsoft.com/office/drawing/2014/main" id="{8A45A50D-DC8A-4314-8BA9-212101EBF57A}"/>
              </a:ext>
            </a:extLst>
          </p:cNvPr>
          <p:cNvSpPr txBox="1">
            <a:spLocks noChangeArrowheads="1"/>
          </p:cNvSpPr>
          <p:nvPr/>
        </p:nvSpPr>
        <p:spPr bwMode="auto">
          <a:xfrm rot="1760704">
            <a:off x="578219" y="1843438"/>
            <a:ext cx="2057400" cy="22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lIns="90004" tIns="45002" rIns="90004" bIns="45002">
            <a:spAutoFit/>
          </a:bodyPr>
          <a:lstStyle>
            <a:lvl1pPr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900113"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900113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본능에 의존</a:t>
            </a:r>
          </a:p>
        </p:txBody>
      </p:sp>
      <p:sp>
        <p:nvSpPr>
          <p:cNvPr id="84" name="Text Box 28">
            <a:extLst>
              <a:ext uri="{FF2B5EF4-FFF2-40B4-BE49-F238E27FC236}">
                <a16:creationId xmlns:a16="http://schemas.microsoft.com/office/drawing/2014/main" id="{8815D1A7-6683-4FAD-9E7C-7D4B55723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747" y="5571534"/>
            <a:ext cx="1389904" cy="8214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1949" tIns="40973" rIns="81949" bIns="409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 dirty="0" err="1">
                <a:solidFill>
                  <a:prstClr val="white"/>
                </a:solidFill>
              </a:rPr>
              <a:t>무의식적불안전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85" name="Text Box 29">
            <a:extLst>
              <a:ext uri="{FF2B5EF4-FFF2-40B4-BE49-F238E27FC236}">
                <a16:creationId xmlns:a16="http://schemas.microsoft.com/office/drawing/2014/main" id="{3DA49E5A-2AB1-4FF4-8C7B-171745767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0326" y="5571534"/>
            <a:ext cx="1388340" cy="821410"/>
          </a:xfrm>
          <a:prstGeom prst="rect">
            <a:avLst/>
          </a:prstGeom>
          <a:solidFill>
            <a:srgbClr val="FFC000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1949" tIns="40973" rIns="81949" bIns="409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 dirty="0">
                <a:solidFill>
                  <a:prstClr val="white"/>
                </a:solidFill>
              </a:rPr>
              <a:t>의식적 불안전</a:t>
            </a:r>
          </a:p>
        </p:txBody>
      </p:sp>
      <p:sp>
        <p:nvSpPr>
          <p:cNvPr id="86" name="Text Box 30">
            <a:extLst>
              <a:ext uri="{FF2B5EF4-FFF2-40B4-BE49-F238E27FC236}">
                <a16:creationId xmlns:a16="http://schemas.microsoft.com/office/drawing/2014/main" id="{D6D07858-AFAF-4022-8054-1032DD4ED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7805" y="5571534"/>
            <a:ext cx="1388340" cy="821410"/>
          </a:xfrm>
          <a:prstGeom prst="rect">
            <a:avLst/>
          </a:prstGeom>
          <a:solidFill>
            <a:srgbClr val="92D050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1949" tIns="40973" rIns="81949" bIns="409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 dirty="0">
                <a:solidFill>
                  <a:prstClr val="white"/>
                </a:solidFill>
              </a:rPr>
              <a:t>의식적 안전</a:t>
            </a:r>
          </a:p>
        </p:txBody>
      </p:sp>
      <p:sp>
        <p:nvSpPr>
          <p:cNvPr id="87" name="Text Box 31">
            <a:extLst>
              <a:ext uri="{FF2B5EF4-FFF2-40B4-BE49-F238E27FC236}">
                <a16:creationId xmlns:a16="http://schemas.microsoft.com/office/drawing/2014/main" id="{ED755552-A233-45D1-BDF5-FF07698A8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571534"/>
            <a:ext cx="1566842" cy="821410"/>
          </a:xfrm>
          <a:prstGeom prst="rect">
            <a:avLst/>
          </a:prstGeom>
          <a:solidFill>
            <a:srgbClr val="00B050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1949" tIns="40973" rIns="81949" bIns="40973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 dirty="0">
                <a:solidFill>
                  <a:prstClr val="white"/>
                </a:solidFill>
              </a:rPr>
              <a:t>무의식적 안전</a:t>
            </a:r>
          </a:p>
        </p:txBody>
      </p:sp>
      <p:sp>
        <p:nvSpPr>
          <p:cNvPr id="88" name="Footer Placeholder 8">
            <a:extLst>
              <a:ext uri="{FF2B5EF4-FFF2-40B4-BE49-F238E27FC236}">
                <a16:creationId xmlns:a16="http://schemas.microsoft.com/office/drawing/2014/main" id="{795549CD-1187-4B64-8EA0-23C12EDD1D78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21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Safety</a:t>
            </a:r>
            <a:r>
              <a:rPr lang="ko-KR" altLang="en-US" cap="all" dirty="0"/>
              <a:t> </a:t>
            </a:r>
            <a:r>
              <a:rPr lang="en-US" altLang="ko-KR" cap="all" dirty="0"/>
              <a:t>culture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39</a:t>
            </a:fld>
            <a:endParaRPr lang="en-US" altLang="ko-KR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8494547-0935-439A-92CF-D6982A0C045B}"/>
              </a:ext>
            </a:extLst>
          </p:cNvPr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Employee Engagement</a:t>
            </a:r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DCD3B659-E60D-4B55-A6CB-B6FF7309A8AE}"/>
              </a:ext>
            </a:extLst>
          </p:cNvPr>
          <p:cNvSpPr/>
          <p:nvPr/>
        </p:nvSpPr>
        <p:spPr>
          <a:xfrm>
            <a:off x="316169" y="1828800"/>
            <a:ext cx="2590800" cy="2250983"/>
          </a:xfrm>
          <a:prstGeom prst="roundRect">
            <a:avLst>
              <a:gd name="adj" fmla="val 8945"/>
            </a:avLst>
          </a:prstGeom>
          <a:noFill/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defTabSz="536315">
              <a:lnSpc>
                <a:spcPct val="150000"/>
              </a:lnSpc>
            </a:pPr>
            <a:r>
              <a:rPr lang="en-US" sz="1400" dirty="0">
                <a:solidFill>
                  <a:srgbClr val="041E42"/>
                </a:solidFill>
              </a:rPr>
              <a:t>	</a:t>
            </a:r>
          </a:p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marL="534988" lvl="1" indent="-357188" defTabSz="536315">
              <a:lnSpc>
                <a:spcPct val="150000"/>
              </a:lnSpc>
            </a:pPr>
            <a:endParaRPr lang="en-US" sz="1400" dirty="0">
              <a:solidFill>
                <a:srgbClr val="041E42"/>
              </a:solidFill>
            </a:endParaRPr>
          </a:p>
        </p:txBody>
      </p:sp>
      <p:sp>
        <p:nvSpPr>
          <p:cNvPr id="21" name="Rounded Rectangle 28">
            <a:extLst>
              <a:ext uri="{FF2B5EF4-FFF2-40B4-BE49-F238E27FC236}">
                <a16:creationId xmlns:a16="http://schemas.microsoft.com/office/drawing/2014/main" id="{7C5F8077-EECE-4E0D-8E3B-3DEB15AD490B}"/>
              </a:ext>
            </a:extLst>
          </p:cNvPr>
          <p:cNvSpPr/>
          <p:nvPr/>
        </p:nvSpPr>
        <p:spPr>
          <a:xfrm>
            <a:off x="3193570" y="1828800"/>
            <a:ext cx="2590800" cy="2250983"/>
          </a:xfrm>
          <a:prstGeom prst="roundRect">
            <a:avLst>
              <a:gd name="adj" fmla="val 8945"/>
            </a:avLst>
          </a:prstGeom>
          <a:noFill/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defTabSz="536315">
              <a:lnSpc>
                <a:spcPct val="150000"/>
              </a:lnSpc>
            </a:pPr>
            <a:r>
              <a:rPr lang="en-US" sz="1400" dirty="0">
                <a:solidFill>
                  <a:srgbClr val="041E42"/>
                </a:solidFill>
              </a:rPr>
              <a:t>	</a:t>
            </a:r>
          </a:p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marL="534988" lvl="1" indent="-357188" defTabSz="536315">
              <a:lnSpc>
                <a:spcPct val="150000"/>
              </a:lnSpc>
            </a:pPr>
            <a:endParaRPr lang="en-US" sz="1400" dirty="0">
              <a:solidFill>
                <a:srgbClr val="041E42"/>
              </a:solidFill>
            </a:endParaRPr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66AB8FA8-AEEC-4BC7-96B1-056BD9DDE0A9}"/>
              </a:ext>
            </a:extLst>
          </p:cNvPr>
          <p:cNvSpPr/>
          <p:nvPr/>
        </p:nvSpPr>
        <p:spPr>
          <a:xfrm>
            <a:off x="6071571" y="1828801"/>
            <a:ext cx="2590800" cy="2250982"/>
          </a:xfrm>
          <a:prstGeom prst="roundRect">
            <a:avLst>
              <a:gd name="adj" fmla="val 8945"/>
            </a:avLst>
          </a:prstGeom>
          <a:noFill/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defTabSz="536315">
              <a:lnSpc>
                <a:spcPct val="150000"/>
              </a:lnSpc>
            </a:pPr>
            <a:r>
              <a:rPr lang="en-US" sz="1400" dirty="0">
                <a:solidFill>
                  <a:srgbClr val="041E42"/>
                </a:solidFill>
              </a:rPr>
              <a:t>	</a:t>
            </a:r>
          </a:p>
          <a:p>
            <a:pPr defTabSz="536315">
              <a:lnSpc>
                <a:spcPct val="150000"/>
              </a:lnSpc>
            </a:pPr>
            <a:endParaRPr lang="en-US" sz="1400" b="1" dirty="0">
              <a:solidFill>
                <a:srgbClr val="041E42"/>
              </a:solidFill>
            </a:endParaRPr>
          </a:p>
          <a:p>
            <a:pPr marL="534988" lvl="1" indent="-357188" defTabSz="536315">
              <a:lnSpc>
                <a:spcPct val="150000"/>
              </a:lnSpc>
            </a:pPr>
            <a:endParaRPr lang="en-US" sz="1400" dirty="0">
              <a:solidFill>
                <a:srgbClr val="041E42"/>
              </a:solidFill>
            </a:endParaRPr>
          </a:p>
        </p:txBody>
      </p:sp>
      <p:cxnSp>
        <p:nvCxnSpPr>
          <p:cNvPr id="23" name="Straight Connector 12">
            <a:extLst>
              <a:ext uri="{FF2B5EF4-FFF2-40B4-BE49-F238E27FC236}">
                <a16:creationId xmlns:a16="http://schemas.microsoft.com/office/drawing/2014/main" id="{8738B749-0E45-4835-B05E-15BDF8EF4EC9}"/>
              </a:ext>
            </a:extLst>
          </p:cNvPr>
          <p:cNvCxnSpPr/>
          <p:nvPr/>
        </p:nvCxnSpPr>
        <p:spPr>
          <a:xfrm>
            <a:off x="544769" y="2362200"/>
            <a:ext cx="2133600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D668AC9-E9EB-4010-AA7A-238487E654AA}"/>
              </a:ext>
            </a:extLst>
          </p:cNvPr>
          <p:cNvSpPr txBox="1"/>
          <p:nvPr/>
        </p:nvSpPr>
        <p:spPr>
          <a:xfrm>
            <a:off x="316170" y="1978223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41E42"/>
                </a:solidFill>
                <a:latin typeface="Century Gothic"/>
                <a:cs typeface="Century Gothic"/>
              </a:rPr>
              <a:t>8</a:t>
            </a:r>
            <a:r>
              <a:rPr lang="en-US" sz="1400" baseline="30000" dirty="0">
                <a:solidFill>
                  <a:srgbClr val="041E42"/>
                </a:solidFill>
                <a:latin typeface="Century Gothic"/>
                <a:cs typeface="Century Gothic"/>
              </a:rPr>
              <a:t>th</a:t>
            </a:r>
            <a:r>
              <a:rPr lang="en-US" sz="1400" dirty="0">
                <a:solidFill>
                  <a:srgbClr val="041E42"/>
                </a:solidFill>
                <a:latin typeface="Century Gothic"/>
                <a:cs typeface="Century Gothic"/>
              </a:rPr>
              <a:t> Family Day</a:t>
            </a:r>
          </a:p>
        </p:txBody>
      </p:sp>
      <p:cxnSp>
        <p:nvCxnSpPr>
          <p:cNvPr id="25" name="Straight Connector 14">
            <a:extLst>
              <a:ext uri="{FF2B5EF4-FFF2-40B4-BE49-F238E27FC236}">
                <a16:creationId xmlns:a16="http://schemas.microsoft.com/office/drawing/2014/main" id="{826572A5-E747-44E5-B052-5147B1F34B7D}"/>
              </a:ext>
            </a:extLst>
          </p:cNvPr>
          <p:cNvCxnSpPr/>
          <p:nvPr/>
        </p:nvCxnSpPr>
        <p:spPr>
          <a:xfrm>
            <a:off x="3422169" y="2362200"/>
            <a:ext cx="2133600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1F5F36A-B64D-4F8F-B0F9-27E009F4558C}"/>
              </a:ext>
            </a:extLst>
          </p:cNvPr>
          <p:cNvSpPr txBox="1"/>
          <p:nvPr/>
        </p:nvSpPr>
        <p:spPr>
          <a:xfrm>
            <a:off x="3193570" y="1978223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41E42"/>
                </a:solidFill>
                <a:latin typeface="Century Gothic"/>
                <a:cs typeface="Century Gothic"/>
              </a:rPr>
              <a:t>7</a:t>
            </a:r>
            <a:r>
              <a:rPr lang="en-US" sz="1400" baseline="30000" dirty="0">
                <a:solidFill>
                  <a:srgbClr val="041E42"/>
                </a:solidFill>
                <a:latin typeface="Century Gothic"/>
                <a:cs typeface="Century Gothic"/>
              </a:rPr>
              <a:t>th</a:t>
            </a:r>
            <a:r>
              <a:rPr lang="en-US" sz="1400" dirty="0">
                <a:solidFill>
                  <a:srgbClr val="041E42"/>
                </a:solidFill>
                <a:latin typeface="Century Gothic"/>
                <a:cs typeface="Century Gothic"/>
              </a:rPr>
              <a:t> Safety Video</a:t>
            </a:r>
          </a:p>
        </p:txBody>
      </p:sp>
      <p:cxnSp>
        <p:nvCxnSpPr>
          <p:cNvPr id="27" name="Straight Connector 16">
            <a:extLst>
              <a:ext uri="{FF2B5EF4-FFF2-40B4-BE49-F238E27FC236}">
                <a16:creationId xmlns:a16="http://schemas.microsoft.com/office/drawing/2014/main" id="{B699CCAB-13E5-4B64-AE1B-61A83AE59B45}"/>
              </a:ext>
            </a:extLst>
          </p:cNvPr>
          <p:cNvCxnSpPr/>
          <p:nvPr/>
        </p:nvCxnSpPr>
        <p:spPr>
          <a:xfrm>
            <a:off x="6300171" y="2362200"/>
            <a:ext cx="2133600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ACF28F1-21E0-4357-B90A-B09C625390D8}"/>
              </a:ext>
            </a:extLst>
          </p:cNvPr>
          <p:cNvSpPr txBox="1"/>
          <p:nvPr/>
        </p:nvSpPr>
        <p:spPr>
          <a:xfrm>
            <a:off x="6071571" y="1980211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41E42"/>
                </a:solidFill>
                <a:latin typeface="Century Gothic"/>
                <a:cs typeface="Century Gothic"/>
              </a:rPr>
              <a:t>8</a:t>
            </a:r>
            <a:r>
              <a:rPr lang="en-US" sz="1400" baseline="30000" dirty="0">
                <a:solidFill>
                  <a:srgbClr val="041E42"/>
                </a:solidFill>
                <a:latin typeface="Century Gothic"/>
                <a:cs typeface="Century Gothic"/>
              </a:rPr>
              <a:t>th</a:t>
            </a:r>
            <a:r>
              <a:rPr lang="en-US" sz="1400" dirty="0">
                <a:solidFill>
                  <a:srgbClr val="041E42"/>
                </a:solidFill>
                <a:latin typeface="Century Gothic"/>
                <a:cs typeface="Century Gothic"/>
              </a:rPr>
              <a:t> Golden Bell Quiz</a:t>
            </a:r>
          </a:p>
        </p:txBody>
      </p:sp>
      <p:pic>
        <p:nvPicPr>
          <p:cNvPr id="30" name="Picture 16">
            <a:extLst>
              <a:ext uri="{FF2B5EF4-FFF2-40B4-BE49-F238E27FC236}">
                <a16:creationId xmlns:a16="http://schemas.microsoft.com/office/drawing/2014/main" id="{D527B5C9-CED4-448E-9D55-BAFF5C137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70" y="2424648"/>
            <a:ext cx="21336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3901A8FC-7A0E-404D-9C9F-619B54645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69" y="2507062"/>
            <a:ext cx="2133600" cy="13507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3" name="Picture 7">
            <a:extLst>
              <a:ext uri="{FF2B5EF4-FFF2-40B4-BE49-F238E27FC236}">
                <a16:creationId xmlns:a16="http://schemas.microsoft.com/office/drawing/2014/main" id="{48112226-6D17-4F53-8BBF-5EF4AAA529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6" b="1558"/>
          <a:stretch/>
        </p:blipFill>
        <p:spPr bwMode="auto">
          <a:xfrm>
            <a:off x="3496601" y="2507062"/>
            <a:ext cx="1990526" cy="1350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1B932C9C-4EAA-4B34-986B-C0F4F19C7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50" y="4927350"/>
            <a:ext cx="1047660" cy="740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">
            <a:extLst>
              <a:ext uri="{FF2B5EF4-FFF2-40B4-BE49-F238E27FC236}">
                <a16:creationId xmlns:a16="http://schemas.microsoft.com/office/drawing/2014/main" id="{93503D97-1168-4A77-8FFA-289284D45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580" y="4947399"/>
            <a:ext cx="1003526" cy="7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>
            <a:extLst>
              <a:ext uri="{FF2B5EF4-FFF2-40B4-BE49-F238E27FC236}">
                <a16:creationId xmlns:a16="http://schemas.microsoft.com/office/drawing/2014/main" id="{0DA22DBE-C868-4D0D-A778-E130229B1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20" y="4956513"/>
            <a:ext cx="1103054" cy="71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8">
            <a:extLst>
              <a:ext uri="{FF2B5EF4-FFF2-40B4-BE49-F238E27FC236}">
                <a16:creationId xmlns:a16="http://schemas.microsoft.com/office/drawing/2014/main" id="{586DDA25-CE71-4778-AC1D-0B238A1C48ED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5598"/>
          <a:stretch/>
        </p:blipFill>
        <p:spPr bwMode="auto">
          <a:xfrm>
            <a:off x="4640588" y="4947399"/>
            <a:ext cx="1140713" cy="755829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D8FC399-0AC9-4321-A1C6-075D47D1A2F6}"/>
              </a:ext>
            </a:extLst>
          </p:cNvPr>
          <p:cNvSpPr txBox="1"/>
          <p:nvPr/>
        </p:nvSpPr>
        <p:spPr>
          <a:xfrm>
            <a:off x="960969" y="4727662"/>
            <a:ext cx="5132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>
                <a:latin typeface="Century Gothic" panose="020B0502020202020204" pitchFamily="34" charset="0"/>
              </a:rPr>
              <a:t>2016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7BE90A9-E6E7-4A7C-969E-C29A66A65DE0}"/>
              </a:ext>
            </a:extLst>
          </p:cNvPr>
          <p:cNvSpPr txBox="1"/>
          <p:nvPr/>
        </p:nvSpPr>
        <p:spPr>
          <a:xfrm>
            <a:off x="2268708" y="4731657"/>
            <a:ext cx="5132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>
                <a:latin typeface="Century Gothic" panose="020B0502020202020204" pitchFamily="34" charset="0"/>
              </a:rPr>
              <a:t>2017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060410-7D13-4150-9217-BC8C32162480}"/>
              </a:ext>
            </a:extLst>
          </p:cNvPr>
          <p:cNvSpPr txBox="1"/>
          <p:nvPr/>
        </p:nvSpPr>
        <p:spPr>
          <a:xfrm>
            <a:off x="3587213" y="4734224"/>
            <a:ext cx="5132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>
                <a:latin typeface="Century Gothic" panose="020B0502020202020204" pitchFamily="34" charset="0"/>
              </a:rPr>
              <a:t>2018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032461-94FC-4BBA-A0FE-6DD510B05658}"/>
              </a:ext>
            </a:extLst>
          </p:cNvPr>
          <p:cNvSpPr txBox="1"/>
          <p:nvPr/>
        </p:nvSpPr>
        <p:spPr>
          <a:xfrm>
            <a:off x="5002339" y="4762592"/>
            <a:ext cx="5132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>
                <a:latin typeface="Century Gothic" panose="020B0502020202020204" pitchFamily="34" charset="0"/>
              </a:rPr>
              <a:t>2019 </a:t>
            </a: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4B33E8C9-9FA2-4C03-8789-9AC17BE451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7564" y="4969211"/>
            <a:ext cx="1042806" cy="708944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589B91C8-A341-4A52-8BE0-47E9D98C66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45314" y="4969211"/>
            <a:ext cx="1003525" cy="70894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1C31133E-4594-4331-AE3E-E4D7689E7CAB}"/>
              </a:ext>
            </a:extLst>
          </p:cNvPr>
          <p:cNvSpPr txBox="1"/>
          <p:nvPr/>
        </p:nvSpPr>
        <p:spPr>
          <a:xfrm>
            <a:off x="6272329" y="4750205"/>
            <a:ext cx="5132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>
                <a:latin typeface="Century Gothic" panose="020B0502020202020204" pitchFamily="34" charset="0"/>
              </a:rPr>
              <a:t>2020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BA6CCF8-D718-455F-B161-6E8C3D469CBF}"/>
              </a:ext>
            </a:extLst>
          </p:cNvPr>
          <p:cNvSpPr txBox="1"/>
          <p:nvPr/>
        </p:nvSpPr>
        <p:spPr>
          <a:xfrm>
            <a:off x="7578565" y="4750205"/>
            <a:ext cx="5132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000" dirty="0">
                <a:latin typeface="Century Gothic" panose="020B0502020202020204" pitchFamily="34" charset="0"/>
              </a:rPr>
              <a:t>2021 </a:t>
            </a:r>
          </a:p>
        </p:txBody>
      </p:sp>
      <p:sp>
        <p:nvSpPr>
          <p:cNvPr id="47" name="Footer Placeholder 8">
            <a:extLst>
              <a:ext uri="{FF2B5EF4-FFF2-40B4-BE49-F238E27FC236}">
                <a16:creationId xmlns:a16="http://schemas.microsoft.com/office/drawing/2014/main" id="{451133CE-D224-412C-B88D-6001A11143A5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9370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Safety value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40</a:t>
            </a:fld>
            <a:endParaRPr lang="en-US" altLang="ko-KR" dirty="0"/>
          </a:p>
        </p:txBody>
      </p:sp>
      <p:graphicFrame>
        <p:nvGraphicFramePr>
          <p:cNvPr id="26" name="Table 8">
            <a:extLst>
              <a:ext uri="{FF2B5EF4-FFF2-40B4-BE49-F238E27FC236}">
                <a16:creationId xmlns:a16="http://schemas.microsoft.com/office/drawing/2014/main" id="{491CBE28-5BB4-42D1-A8F9-6B34F2A7AF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786732"/>
              </p:ext>
            </p:extLst>
          </p:nvPr>
        </p:nvGraphicFramePr>
        <p:xfrm>
          <a:off x="585518" y="3276600"/>
          <a:ext cx="2331561" cy="2940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5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404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From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05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Priority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Value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57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Reactive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Proactive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805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Result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Behavior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0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Fault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Fact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805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Rule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Accountability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1" name="Picture 3">
            <a:extLst>
              <a:ext uri="{FF2B5EF4-FFF2-40B4-BE49-F238E27FC236}">
                <a16:creationId xmlns:a16="http://schemas.microsoft.com/office/drawing/2014/main" id="{8F5738AE-DC20-4390-A726-E9A39C848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60" y="3683379"/>
            <a:ext cx="342106" cy="34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F8DB9F7A-E12A-4B51-9CA5-6D735663D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8710" y="3276600"/>
            <a:ext cx="5570490" cy="30229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86E108-4970-4FED-933E-FC3EDFDBD8C9}"/>
              </a:ext>
            </a:extLst>
          </p:cNvPr>
          <p:cNvSpPr txBox="1"/>
          <p:nvPr/>
        </p:nvSpPr>
        <p:spPr>
          <a:xfrm>
            <a:off x="507972" y="1301260"/>
            <a:ext cx="8051855" cy="1417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경영자 및 관리감독자 안전 리더십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 매니지먼트 시스템 구축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안전문화를 통한 직원들의 안전 구축</a:t>
            </a:r>
          </a:p>
        </p:txBody>
      </p:sp>
      <p:sp>
        <p:nvSpPr>
          <p:cNvPr id="33" name="Footer Placeholder 8">
            <a:extLst>
              <a:ext uri="{FF2B5EF4-FFF2-40B4-BE49-F238E27FC236}">
                <a16:creationId xmlns:a16="http://schemas.microsoft.com/office/drawing/2014/main" id="{861BC369-EB23-436A-9EE5-7F622AF03086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93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cap="all" dirty="0">
                <a:latin typeface="+mn-ea"/>
                <a:ea typeface="+mn-ea"/>
              </a:rPr>
              <a:t>안전성숙도 프로그램</a:t>
            </a:r>
            <a:endParaRPr lang="en-US" cap="all" dirty="0"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4</a:t>
            </a:fld>
            <a:endParaRPr lang="en-US" altLang="ko-KR" dirty="0"/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51943"/>
              </p:ext>
            </p:extLst>
          </p:nvPr>
        </p:nvGraphicFramePr>
        <p:xfrm>
          <a:off x="304800" y="1480817"/>
          <a:ext cx="8534400" cy="5072383"/>
        </p:xfrm>
        <a:graphic>
          <a:graphicData uri="http://schemas.openxmlformats.org/drawingml/2006/table">
            <a:tbl>
              <a:tblPr firstRow="1" bandRow="1"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solidFill>
                            <a:schemeClr val="tx1"/>
                          </a:solidFill>
                        </a:rPr>
                        <a:t>반응적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solidFill>
                            <a:schemeClr val="tx1"/>
                          </a:solidFill>
                        </a:rPr>
                        <a:t>의존적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solidFill>
                            <a:schemeClr val="tx1"/>
                          </a:solidFill>
                        </a:rPr>
                        <a:t>독립적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solidFill>
                            <a:schemeClr val="tx1"/>
                          </a:solidFill>
                        </a:rPr>
                        <a:t>상호보완적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71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200" y="2191922"/>
            <a:ext cx="1117600" cy="838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30200" y="1938017"/>
            <a:ext cx="111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사고조사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154" y="3334922"/>
            <a:ext cx="1117600" cy="838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82143" y="3081017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개선활동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3852" y="3334922"/>
            <a:ext cx="1117600" cy="838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2613852" y="3081017"/>
            <a:ext cx="11382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기본안전수칙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31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3852" y="2191922"/>
            <a:ext cx="1117600" cy="838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2613852" y="1938017"/>
            <a:ext cx="111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안전기준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52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09551" y="4470238"/>
            <a:ext cx="590849" cy="8449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2492044" y="4224017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000000"/>
                </a:solidFill>
              </a:rPr>
              <a:t>작업매뉴얼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3546" y="5620838"/>
            <a:ext cx="1127906" cy="845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2603546" y="5359817"/>
            <a:ext cx="1127906" cy="2462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Safety Stand Down</a:t>
            </a:r>
          </a:p>
        </p:txBody>
      </p:sp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220" y="4470238"/>
            <a:ext cx="11176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7169" y="5619824"/>
            <a:ext cx="1109662" cy="8322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3348220" y="4224017"/>
            <a:ext cx="111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안전감사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009785" y="5367017"/>
            <a:ext cx="1117600" cy="2462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고노고</a:t>
            </a:r>
            <a:r>
              <a:rPr kumimoji="0" lang="ko-KR" altLang="en-US" sz="1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프로세스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60" name="Picture 9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2998" y="3344503"/>
            <a:ext cx="11176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6850298" y="3080404"/>
            <a:ext cx="1117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b="1" dirty="0">
                <a:ea typeface="맑은 고딕" panose="020B0503020000020004" pitchFamily="50" charset="-127"/>
              </a:rPr>
              <a:t>주간안전회의</a:t>
            </a:r>
            <a:endParaRPr lang="en-US" sz="1000" b="1" dirty="0">
              <a:ea typeface="맑은 고딕" panose="020B0503020000020004" pitchFamily="50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029200" y="1938017"/>
            <a:ext cx="167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작업전위험예방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2191922"/>
            <a:ext cx="1084729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5969000" y="5366778"/>
            <a:ext cx="1117600" cy="2462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b="1" dirty="0">
                <a:ea typeface="맑은 고딕" panose="020B0503020000020004" pitchFamily="50" charset="-127"/>
              </a:rPr>
              <a:t>가족초청행사</a:t>
            </a:r>
            <a:endParaRPr lang="en-US" sz="1000" b="1" dirty="0">
              <a:ea typeface="맑은 고딕" panose="020B0503020000020004" pitchFamily="50" charset="-127"/>
            </a:endParaRP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2151" y="4461817"/>
            <a:ext cx="1104449" cy="8436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6200" y="2188112"/>
            <a:ext cx="1092317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2150" y="5628607"/>
            <a:ext cx="1104450" cy="8353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4891292"/>
            <a:ext cx="1104450" cy="828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Title 2"/>
          <p:cNvSpPr txBox="1">
            <a:spLocks/>
          </p:cNvSpPr>
          <p:nvPr/>
        </p:nvSpPr>
        <p:spPr bwMode="auto">
          <a:xfrm>
            <a:off x="7391401" y="4639903"/>
            <a:ext cx="11044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 algn="ctr">
              <a:spcBef>
                <a:spcPts val="300"/>
              </a:spcBef>
              <a:defRPr/>
            </a:pPr>
            <a:r>
              <a:rPr lang="ko-KR" altLang="en-US" sz="1000" b="1" kern="0" dirty="0" err="1">
                <a:solidFill>
                  <a:schemeClr val="tx1"/>
                </a:solidFill>
              </a:rPr>
              <a:t>지사별</a:t>
            </a:r>
            <a:r>
              <a:rPr lang="ko-KR" altLang="en-US" sz="1000" b="1" kern="0" dirty="0">
                <a:solidFill>
                  <a:schemeClr val="tx1"/>
                </a:solidFill>
              </a:rPr>
              <a:t> 평가</a:t>
            </a:r>
            <a:endParaRPr lang="en-US" altLang="ko-KR" sz="1000" b="1" kern="0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696200" y="1936026"/>
            <a:ext cx="1092317" cy="2462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 err="1">
                <a:solidFill>
                  <a:srgbClr val="000000"/>
                </a:solidFill>
                <a:ea typeface="맑은 고딕" panose="020B0503020000020004" pitchFamily="50" charset="-127"/>
              </a:rPr>
              <a:t>안전비디오대회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981700" y="4225158"/>
            <a:ext cx="1104449" cy="2462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b="1" kern="0" dirty="0" err="1"/>
              <a:t>안전퀴즈대회</a:t>
            </a:r>
            <a:endParaRPr lang="en-US" sz="1000" b="1" dirty="0">
              <a:ea typeface="맑은 고딕" panose="020B0503020000020004" pitchFamily="50" charset="-127"/>
            </a:endParaRPr>
          </a:p>
        </p:txBody>
      </p:sp>
      <p:pic>
        <p:nvPicPr>
          <p:cNvPr id="72" name="Picture 2" descr="Z:\EH&amp;S HQ\Photo for 2015\EH&amp;S_SJ\Biweekly Review (2).jpg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09271" y="2190949"/>
            <a:ext cx="1111497" cy="8353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Box 72"/>
          <p:cNvSpPr txBox="1"/>
          <p:nvPr/>
        </p:nvSpPr>
        <p:spPr>
          <a:xfrm>
            <a:off x="4002101" y="1938017"/>
            <a:ext cx="1117600" cy="2462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전사안전회의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74" name="Picture 73" descr="C:\Users\YSYOO\AppData\Local\Microsoft\Windows\Temporary Internet Files\Content.Outlook\J9GH8TP1\CAM00461.jpg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9271" y="3337248"/>
            <a:ext cx="1129550" cy="847162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/>
          <p:cNvSpPr txBox="1"/>
          <p:nvPr/>
        </p:nvSpPr>
        <p:spPr>
          <a:xfrm>
            <a:off x="4003168" y="3085973"/>
            <a:ext cx="1117600" cy="2462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b="1" dirty="0">
                <a:ea typeface="맑은 고딕" panose="020B0503020000020004" pitchFamily="50" charset="-127"/>
              </a:rPr>
              <a:t>관리감독자 교육</a:t>
            </a:r>
            <a:endParaRPr lang="en-US" sz="1000" b="1" dirty="0">
              <a:ea typeface="맑은 고딕" panose="020B0503020000020004" pitchFamily="50" charset="-127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321300" y="3085973"/>
            <a:ext cx="1117600" cy="246221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자체</a:t>
            </a:r>
            <a:r>
              <a:rPr lang="ko-KR" altLang="en-US" sz="1000" b="1" dirty="0">
                <a:solidFill>
                  <a:srgbClr val="FF0000"/>
                </a:solidFill>
                <a:ea typeface="맑은 고딕" panose="020B0503020000020004" pitchFamily="50" charset="-127"/>
              </a:rPr>
              <a:t> </a:t>
            </a:r>
            <a:r>
              <a:rPr lang="ko-KR" alt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안전포럼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FC3807F-3C06-4608-B1FB-28CA93D2635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8170" y="4966085"/>
            <a:ext cx="1371600" cy="8441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BCEA604-8B8B-4816-B021-27F2D195E55E}"/>
              </a:ext>
            </a:extLst>
          </p:cNvPr>
          <p:cNvSpPr txBox="1"/>
          <p:nvPr/>
        </p:nvSpPr>
        <p:spPr>
          <a:xfrm>
            <a:off x="799285" y="4684390"/>
            <a:ext cx="9893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dirty="0">
                <a:solidFill>
                  <a:srgbClr val="000000"/>
                </a:solidFill>
                <a:ea typeface="맑은 고딕" panose="020B0503020000020004" pitchFamily="50" charset="-127"/>
              </a:rPr>
              <a:t>안전결의 행사</a:t>
            </a:r>
            <a:endParaRPr lang="en-US" sz="1000" dirty="0">
              <a:solidFill>
                <a:srgbClr val="000000"/>
              </a:solidFill>
              <a:ea typeface="맑은 고딕" panose="020B0503020000020004" pitchFamily="50" charset="-127"/>
            </a:endParaRPr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4611D16A-A1BE-47C8-AB5D-2643929A5683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99" y="3342679"/>
            <a:ext cx="1084729" cy="8135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8" name="Footer Placeholder 8">
            <a:extLst>
              <a:ext uri="{FF2B5EF4-FFF2-40B4-BE49-F238E27FC236}">
                <a16:creationId xmlns:a16="http://schemas.microsoft.com/office/drawing/2014/main" id="{976585F6-AE4C-4A0F-910D-AFC52BE4CDE8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83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</a:rPr>
              <a:t>ICE BREAKING</a:t>
            </a:r>
            <a:endParaRPr lang="en-US" cap="all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5</a:t>
            </a:fld>
            <a:endParaRPr lang="en-US" altLang="ko-KR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573461"/>
              </p:ext>
            </p:extLst>
          </p:nvPr>
        </p:nvGraphicFramePr>
        <p:xfrm>
          <a:off x="3886200" y="3352800"/>
          <a:ext cx="44958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097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1" dirty="0">
                          <a:solidFill>
                            <a:schemeClr val="bg1"/>
                          </a:solidFill>
                        </a:rPr>
                        <a:t>Ⓐ 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1" dirty="0">
                          <a:solidFill>
                            <a:schemeClr val="bg1"/>
                          </a:solidFill>
                        </a:rPr>
                        <a:t>Ⓑ 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970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1" dirty="0">
                          <a:solidFill>
                            <a:schemeClr val="bg1"/>
                          </a:solidFill>
                        </a:rPr>
                        <a:t>Ⓒ 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1" dirty="0">
                          <a:solidFill>
                            <a:schemeClr val="bg1"/>
                          </a:solidFill>
                        </a:rPr>
                        <a:t>Ⓓ</a:t>
                      </a:r>
                      <a:endParaRPr lang="en-US" sz="4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886200" y="1676400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i="1" dirty="0">
                <a:solidFill>
                  <a:srgbClr val="000000"/>
                </a:solidFill>
                <a:latin typeface="Arial Narrow" pitchFamily="34" charset="0"/>
                <a:ea typeface="굴림" pitchFamily="50" charset="-127"/>
              </a:rPr>
              <a:t>팀장 안전벨트 착용 여부</a:t>
            </a:r>
            <a:endParaRPr lang="en-US" altLang="ko-KR" b="1" i="1" dirty="0">
              <a:solidFill>
                <a:srgbClr val="000000"/>
              </a:solidFill>
              <a:latin typeface="Arial Narrow" pitchFamily="34" charset="0"/>
              <a:ea typeface="굴림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86200" y="2895600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i="1" dirty="0">
                <a:solidFill>
                  <a:srgbClr val="000000"/>
                </a:solidFill>
                <a:latin typeface="Arial Narrow" pitchFamily="34" charset="0"/>
                <a:ea typeface="굴림" pitchFamily="50" charset="-127"/>
              </a:rPr>
              <a:t>YES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18860" y="2895600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i="1" dirty="0">
                <a:solidFill>
                  <a:srgbClr val="000000"/>
                </a:solidFill>
                <a:latin typeface="Arial Narrow" pitchFamily="34" charset="0"/>
                <a:ea typeface="굴림" pitchFamily="50" charset="-127"/>
              </a:rPr>
              <a:t>NO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09800" y="3974068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i="1" dirty="0">
                <a:solidFill>
                  <a:srgbClr val="000000"/>
                </a:solidFill>
                <a:latin typeface="Arial Narrow" pitchFamily="34" charset="0"/>
                <a:ea typeface="굴림" pitchFamily="50" charset="-127"/>
              </a:rPr>
              <a:t>YES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47900" y="5269468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i="1" dirty="0">
                <a:solidFill>
                  <a:srgbClr val="000000"/>
                </a:solidFill>
                <a:latin typeface="Arial Narrow" pitchFamily="34" charset="0"/>
                <a:ea typeface="굴림" pitchFamily="50" charset="-127"/>
              </a:rPr>
              <a:t>NO</a:t>
            </a:r>
          </a:p>
        </p:txBody>
      </p:sp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98590"/>
            <a:ext cx="2496408" cy="1642269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729104" y="4110982"/>
            <a:ext cx="180020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defTabSz="1103265">
              <a:defRPr/>
            </a:pPr>
            <a:r>
              <a:rPr lang="ko-KR" altLang="en-US" sz="1200" kern="0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안전벨트를 매십시요</a:t>
            </a:r>
            <a:endParaRPr lang="en-US" sz="1200" kern="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155406" y="2237789"/>
            <a:ext cx="1957388" cy="492919"/>
            <a:chOff x="747713" y="1749425"/>
            <a:chExt cx="2419351" cy="623888"/>
          </a:xfrm>
        </p:grpSpPr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2743201" y="2325688"/>
              <a:ext cx="3175" cy="1588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2 w 2"/>
                <a:gd name="T5" fmla="*/ 0 h 1"/>
                <a:gd name="T6" fmla="*/ 2 w 2"/>
                <a:gd name="T7" fmla="*/ 0 h 1"/>
                <a:gd name="T8" fmla="*/ 2 w 2"/>
                <a:gd name="T9" fmla="*/ 0 h 1"/>
                <a:gd name="T10" fmla="*/ 1 w 2"/>
                <a:gd name="T11" fmla="*/ 0 h 1"/>
                <a:gd name="T12" fmla="*/ 1 w 2"/>
                <a:gd name="T13" fmla="*/ 0 h 1"/>
                <a:gd name="T14" fmla="*/ 1 w 2"/>
                <a:gd name="T15" fmla="*/ 0 h 1"/>
                <a:gd name="T16" fmla="*/ 0 w 2"/>
                <a:gd name="T17" fmla="*/ 0 h 1"/>
                <a:gd name="T18" fmla="*/ 0 w 2"/>
                <a:gd name="T19" fmla="*/ 0 h 1"/>
                <a:gd name="T20" fmla="*/ 1 w 2"/>
                <a:gd name="T21" fmla="*/ 0 h 1"/>
                <a:gd name="T22" fmla="*/ 1 w 2"/>
                <a:gd name="T23" fmla="*/ 0 h 1"/>
                <a:gd name="T24" fmla="*/ 1 w 2"/>
                <a:gd name="T2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9BF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2674938" y="1844675"/>
              <a:ext cx="479425" cy="493713"/>
            </a:xfrm>
            <a:custGeom>
              <a:avLst/>
              <a:gdLst>
                <a:gd name="T0" fmla="*/ 16 w 302"/>
                <a:gd name="T1" fmla="*/ 4 h 311"/>
                <a:gd name="T2" fmla="*/ 19 w 302"/>
                <a:gd name="T3" fmla="*/ 2 h 311"/>
                <a:gd name="T4" fmla="*/ 26 w 302"/>
                <a:gd name="T5" fmla="*/ 2 h 311"/>
                <a:gd name="T6" fmla="*/ 37 w 302"/>
                <a:gd name="T7" fmla="*/ 0 h 311"/>
                <a:gd name="T8" fmla="*/ 53 w 302"/>
                <a:gd name="T9" fmla="*/ 1 h 311"/>
                <a:gd name="T10" fmla="*/ 72 w 302"/>
                <a:gd name="T11" fmla="*/ 2 h 311"/>
                <a:gd name="T12" fmla="*/ 96 w 302"/>
                <a:gd name="T13" fmla="*/ 7 h 311"/>
                <a:gd name="T14" fmla="*/ 125 w 302"/>
                <a:gd name="T15" fmla="*/ 16 h 311"/>
                <a:gd name="T16" fmla="*/ 157 w 302"/>
                <a:gd name="T17" fmla="*/ 27 h 311"/>
                <a:gd name="T18" fmla="*/ 188 w 302"/>
                <a:gd name="T19" fmla="*/ 36 h 311"/>
                <a:gd name="T20" fmla="*/ 213 w 302"/>
                <a:gd name="T21" fmla="*/ 40 h 311"/>
                <a:gd name="T22" fmla="*/ 236 w 302"/>
                <a:gd name="T23" fmla="*/ 43 h 311"/>
                <a:gd name="T24" fmla="*/ 255 w 302"/>
                <a:gd name="T25" fmla="*/ 43 h 311"/>
                <a:gd name="T26" fmla="*/ 271 w 302"/>
                <a:gd name="T27" fmla="*/ 40 h 311"/>
                <a:gd name="T28" fmla="*/ 283 w 302"/>
                <a:gd name="T29" fmla="*/ 38 h 311"/>
                <a:gd name="T30" fmla="*/ 292 w 302"/>
                <a:gd name="T31" fmla="*/ 35 h 311"/>
                <a:gd name="T32" fmla="*/ 297 w 302"/>
                <a:gd name="T33" fmla="*/ 41 h 311"/>
                <a:gd name="T34" fmla="*/ 301 w 302"/>
                <a:gd name="T35" fmla="*/ 93 h 311"/>
                <a:gd name="T36" fmla="*/ 301 w 302"/>
                <a:gd name="T37" fmla="*/ 149 h 311"/>
                <a:gd name="T38" fmla="*/ 297 w 302"/>
                <a:gd name="T39" fmla="*/ 190 h 311"/>
                <a:gd name="T40" fmla="*/ 282 w 302"/>
                <a:gd name="T41" fmla="*/ 243 h 311"/>
                <a:gd name="T42" fmla="*/ 280 w 302"/>
                <a:gd name="T43" fmla="*/ 301 h 311"/>
                <a:gd name="T44" fmla="*/ 280 w 302"/>
                <a:gd name="T45" fmla="*/ 310 h 311"/>
                <a:gd name="T46" fmla="*/ 271 w 302"/>
                <a:gd name="T47" fmla="*/ 311 h 311"/>
                <a:gd name="T48" fmla="*/ 257 w 302"/>
                <a:gd name="T49" fmla="*/ 311 h 311"/>
                <a:gd name="T50" fmla="*/ 237 w 302"/>
                <a:gd name="T51" fmla="*/ 311 h 311"/>
                <a:gd name="T52" fmla="*/ 215 w 302"/>
                <a:gd name="T53" fmla="*/ 310 h 311"/>
                <a:gd name="T54" fmla="*/ 191 w 302"/>
                <a:gd name="T55" fmla="*/ 309 h 311"/>
                <a:gd name="T56" fmla="*/ 169 w 302"/>
                <a:gd name="T57" fmla="*/ 306 h 311"/>
                <a:gd name="T58" fmla="*/ 148 w 302"/>
                <a:gd name="T59" fmla="*/ 300 h 311"/>
                <a:gd name="T60" fmla="*/ 131 w 302"/>
                <a:gd name="T61" fmla="*/ 294 h 311"/>
                <a:gd name="T62" fmla="*/ 110 w 302"/>
                <a:gd name="T63" fmla="*/ 289 h 311"/>
                <a:gd name="T64" fmla="*/ 88 w 302"/>
                <a:gd name="T65" fmla="*/ 286 h 311"/>
                <a:gd name="T66" fmla="*/ 64 w 302"/>
                <a:gd name="T67" fmla="*/ 285 h 311"/>
                <a:gd name="T68" fmla="*/ 43 w 302"/>
                <a:gd name="T69" fmla="*/ 285 h 311"/>
                <a:gd name="T70" fmla="*/ 23 w 302"/>
                <a:gd name="T71" fmla="*/ 286 h 311"/>
                <a:gd name="T72" fmla="*/ 9 w 302"/>
                <a:gd name="T73" fmla="*/ 287 h 311"/>
                <a:gd name="T74" fmla="*/ 1 w 302"/>
                <a:gd name="T75" fmla="*/ 288 h 311"/>
                <a:gd name="T76" fmla="*/ 16 w 302"/>
                <a:gd name="T77" fmla="*/ 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2" h="311">
                  <a:moveTo>
                    <a:pt x="16" y="4"/>
                  </a:moveTo>
                  <a:lnTo>
                    <a:pt x="16" y="4"/>
                  </a:lnTo>
                  <a:lnTo>
                    <a:pt x="17" y="3"/>
                  </a:lnTo>
                  <a:lnTo>
                    <a:pt x="19" y="2"/>
                  </a:lnTo>
                  <a:lnTo>
                    <a:pt x="23" y="2"/>
                  </a:lnTo>
                  <a:lnTo>
                    <a:pt x="26" y="2"/>
                  </a:lnTo>
                  <a:lnTo>
                    <a:pt x="32" y="1"/>
                  </a:lnTo>
                  <a:lnTo>
                    <a:pt x="37" y="0"/>
                  </a:lnTo>
                  <a:lnTo>
                    <a:pt x="45" y="0"/>
                  </a:lnTo>
                  <a:lnTo>
                    <a:pt x="53" y="1"/>
                  </a:lnTo>
                  <a:lnTo>
                    <a:pt x="62" y="2"/>
                  </a:lnTo>
                  <a:lnTo>
                    <a:pt x="72" y="2"/>
                  </a:lnTo>
                  <a:lnTo>
                    <a:pt x="84" y="5"/>
                  </a:lnTo>
                  <a:lnTo>
                    <a:pt x="96" y="7"/>
                  </a:lnTo>
                  <a:lnTo>
                    <a:pt x="110" y="11"/>
                  </a:lnTo>
                  <a:lnTo>
                    <a:pt x="125" y="16"/>
                  </a:lnTo>
                  <a:lnTo>
                    <a:pt x="141" y="21"/>
                  </a:lnTo>
                  <a:lnTo>
                    <a:pt x="157" y="27"/>
                  </a:lnTo>
                  <a:lnTo>
                    <a:pt x="173" y="32"/>
                  </a:lnTo>
                  <a:lnTo>
                    <a:pt x="188" y="36"/>
                  </a:lnTo>
                  <a:lnTo>
                    <a:pt x="201" y="38"/>
                  </a:lnTo>
                  <a:lnTo>
                    <a:pt x="213" y="40"/>
                  </a:lnTo>
                  <a:lnTo>
                    <a:pt x="225" y="42"/>
                  </a:lnTo>
                  <a:lnTo>
                    <a:pt x="236" y="43"/>
                  </a:lnTo>
                  <a:lnTo>
                    <a:pt x="246" y="43"/>
                  </a:lnTo>
                  <a:lnTo>
                    <a:pt x="255" y="43"/>
                  </a:lnTo>
                  <a:lnTo>
                    <a:pt x="264" y="42"/>
                  </a:lnTo>
                  <a:lnTo>
                    <a:pt x="271" y="40"/>
                  </a:lnTo>
                  <a:lnTo>
                    <a:pt x="277" y="40"/>
                  </a:lnTo>
                  <a:lnTo>
                    <a:pt x="283" y="38"/>
                  </a:lnTo>
                  <a:lnTo>
                    <a:pt x="288" y="36"/>
                  </a:lnTo>
                  <a:lnTo>
                    <a:pt x="292" y="35"/>
                  </a:lnTo>
                  <a:lnTo>
                    <a:pt x="296" y="33"/>
                  </a:lnTo>
                  <a:lnTo>
                    <a:pt x="297" y="41"/>
                  </a:lnTo>
                  <a:lnTo>
                    <a:pt x="299" y="63"/>
                  </a:lnTo>
                  <a:lnTo>
                    <a:pt x="301" y="93"/>
                  </a:lnTo>
                  <a:lnTo>
                    <a:pt x="302" y="127"/>
                  </a:lnTo>
                  <a:lnTo>
                    <a:pt x="301" y="149"/>
                  </a:lnTo>
                  <a:lnTo>
                    <a:pt x="299" y="171"/>
                  </a:lnTo>
                  <a:lnTo>
                    <a:pt x="297" y="190"/>
                  </a:lnTo>
                  <a:lnTo>
                    <a:pt x="292" y="205"/>
                  </a:lnTo>
                  <a:lnTo>
                    <a:pt x="282" y="243"/>
                  </a:lnTo>
                  <a:lnTo>
                    <a:pt x="279" y="277"/>
                  </a:lnTo>
                  <a:lnTo>
                    <a:pt x="280" y="301"/>
                  </a:lnTo>
                  <a:lnTo>
                    <a:pt x="281" y="310"/>
                  </a:lnTo>
                  <a:lnTo>
                    <a:pt x="280" y="310"/>
                  </a:lnTo>
                  <a:lnTo>
                    <a:pt x="276" y="310"/>
                  </a:lnTo>
                  <a:lnTo>
                    <a:pt x="271" y="311"/>
                  </a:lnTo>
                  <a:lnTo>
                    <a:pt x="264" y="311"/>
                  </a:lnTo>
                  <a:lnTo>
                    <a:pt x="257" y="311"/>
                  </a:lnTo>
                  <a:lnTo>
                    <a:pt x="247" y="311"/>
                  </a:lnTo>
                  <a:lnTo>
                    <a:pt x="237" y="311"/>
                  </a:lnTo>
                  <a:lnTo>
                    <a:pt x="226" y="311"/>
                  </a:lnTo>
                  <a:lnTo>
                    <a:pt x="215" y="310"/>
                  </a:lnTo>
                  <a:lnTo>
                    <a:pt x="203" y="310"/>
                  </a:lnTo>
                  <a:lnTo>
                    <a:pt x="191" y="309"/>
                  </a:lnTo>
                  <a:lnTo>
                    <a:pt x="180" y="307"/>
                  </a:lnTo>
                  <a:lnTo>
                    <a:pt x="169" y="306"/>
                  </a:lnTo>
                  <a:lnTo>
                    <a:pt x="158" y="303"/>
                  </a:lnTo>
                  <a:lnTo>
                    <a:pt x="148" y="300"/>
                  </a:lnTo>
                  <a:lnTo>
                    <a:pt x="140" y="297"/>
                  </a:lnTo>
                  <a:lnTo>
                    <a:pt x="131" y="294"/>
                  </a:lnTo>
                  <a:lnTo>
                    <a:pt x="121" y="291"/>
                  </a:lnTo>
                  <a:lnTo>
                    <a:pt x="110" y="289"/>
                  </a:lnTo>
                  <a:lnTo>
                    <a:pt x="99" y="288"/>
                  </a:lnTo>
                  <a:lnTo>
                    <a:pt x="88" y="286"/>
                  </a:lnTo>
                  <a:lnTo>
                    <a:pt x="76" y="285"/>
                  </a:lnTo>
                  <a:lnTo>
                    <a:pt x="64" y="285"/>
                  </a:lnTo>
                  <a:lnTo>
                    <a:pt x="54" y="285"/>
                  </a:lnTo>
                  <a:lnTo>
                    <a:pt x="43" y="285"/>
                  </a:lnTo>
                  <a:lnTo>
                    <a:pt x="33" y="285"/>
                  </a:lnTo>
                  <a:lnTo>
                    <a:pt x="23" y="286"/>
                  </a:lnTo>
                  <a:lnTo>
                    <a:pt x="16" y="286"/>
                  </a:lnTo>
                  <a:lnTo>
                    <a:pt x="9" y="287"/>
                  </a:lnTo>
                  <a:lnTo>
                    <a:pt x="4" y="287"/>
                  </a:lnTo>
                  <a:lnTo>
                    <a:pt x="1" y="288"/>
                  </a:lnTo>
                  <a:lnTo>
                    <a:pt x="0" y="288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2682876" y="1870075"/>
              <a:ext cx="484188" cy="446088"/>
            </a:xfrm>
            <a:custGeom>
              <a:avLst/>
              <a:gdLst>
                <a:gd name="T0" fmla="*/ 17 w 305"/>
                <a:gd name="T1" fmla="*/ 2 h 281"/>
                <a:gd name="T2" fmla="*/ 31 w 305"/>
                <a:gd name="T3" fmla="*/ 1 h 281"/>
                <a:gd name="T4" fmla="*/ 60 w 305"/>
                <a:gd name="T5" fmla="*/ 1 h 281"/>
                <a:gd name="T6" fmla="*/ 107 w 305"/>
                <a:gd name="T7" fmla="*/ 10 h 281"/>
                <a:gd name="T8" fmla="*/ 152 w 305"/>
                <a:gd name="T9" fmla="*/ 24 h 281"/>
                <a:gd name="T10" fmla="*/ 183 w 305"/>
                <a:gd name="T11" fmla="*/ 31 h 281"/>
                <a:gd name="T12" fmla="*/ 210 w 305"/>
                <a:gd name="T13" fmla="*/ 36 h 281"/>
                <a:gd name="T14" fmla="*/ 234 w 305"/>
                <a:gd name="T15" fmla="*/ 39 h 281"/>
                <a:gd name="T16" fmla="*/ 255 w 305"/>
                <a:gd name="T17" fmla="*/ 39 h 281"/>
                <a:gd name="T18" fmla="*/ 272 w 305"/>
                <a:gd name="T19" fmla="*/ 38 h 281"/>
                <a:gd name="T20" fmla="*/ 286 w 305"/>
                <a:gd name="T21" fmla="*/ 35 h 281"/>
                <a:gd name="T22" fmla="*/ 296 w 305"/>
                <a:gd name="T23" fmla="*/ 33 h 281"/>
                <a:gd name="T24" fmla="*/ 300 w 305"/>
                <a:gd name="T25" fmla="*/ 39 h 281"/>
                <a:gd name="T26" fmla="*/ 304 w 305"/>
                <a:gd name="T27" fmla="*/ 85 h 281"/>
                <a:gd name="T28" fmla="*/ 304 w 305"/>
                <a:gd name="T29" fmla="*/ 136 h 281"/>
                <a:gd name="T30" fmla="*/ 300 w 305"/>
                <a:gd name="T31" fmla="*/ 172 h 281"/>
                <a:gd name="T32" fmla="*/ 286 w 305"/>
                <a:gd name="T33" fmla="*/ 219 h 281"/>
                <a:gd name="T34" fmla="*/ 284 w 305"/>
                <a:gd name="T35" fmla="*/ 272 h 281"/>
                <a:gd name="T36" fmla="*/ 283 w 305"/>
                <a:gd name="T37" fmla="*/ 281 h 281"/>
                <a:gd name="T38" fmla="*/ 275 w 305"/>
                <a:gd name="T39" fmla="*/ 281 h 281"/>
                <a:gd name="T40" fmla="*/ 259 w 305"/>
                <a:gd name="T41" fmla="*/ 281 h 281"/>
                <a:gd name="T42" fmla="*/ 238 w 305"/>
                <a:gd name="T43" fmla="*/ 281 h 281"/>
                <a:gd name="T44" fmla="*/ 214 w 305"/>
                <a:gd name="T45" fmla="*/ 279 h 281"/>
                <a:gd name="T46" fmla="*/ 188 w 305"/>
                <a:gd name="T47" fmla="*/ 278 h 281"/>
                <a:gd name="T48" fmla="*/ 164 w 305"/>
                <a:gd name="T49" fmla="*/ 275 h 281"/>
                <a:gd name="T50" fmla="*/ 143 w 305"/>
                <a:gd name="T51" fmla="*/ 270 h 281"/>
                <a:gd name="T52" fmla="*/ 126 w 305"/>
                <a:gd name="T53" fmla="*/ 264 h 281"/>
                <a:gd name="T54" fmla="*/ 107 w 305"/>
                <a:gd name="T55" fmla="*/ 260 h 281"/>
                <a:gd name="T56" fmla="*/ 85 w 305"/>
                <a:gd name="T57" fmla="*/ 257 h 281"/>
                <a:gd name="T58" fmla="*/ 62 w 305"/>
                <a:gd name="T59" fmla="*/ 256 h 281"/>
                <a:gd name="T60" fmla="*/ 42 w 305"/>
                <a:gd name="T61" fmla="*/ 256 h 281"/>
                <a:gd name="T62" fmla="*/ 23 w 305"/>
                <a:gd name="T63" fmla="*/ 257 h 281"/>
                <a:gd name="T64" fmla="*/ 9 w 305"/>
                <a:gd name="T65" fmla="*/ 257 h 281"/>
                <a:gd name="T66" fmla="*/ 1 w 305"/>
                <a:gd name="T67" fmla="*/ 258 h 281"/>
                <a:gd name="T68" fmla="*/ 15 w 305"/>
                <a:gd name="T69" fmla="*/ 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5" h="281">
                  <a:moveTo>
                    <a:pt x="15" y="3"/>
                  </a:moveTo>
                  <a:lnTo>
                    <a:pt x="17" y="2"/>
                  </a:lnTo>
                  <a:lnTo>
                    <a:pt x="22" y="1"/>
                  </a:lnTo>
                  <a:lnTo>
                    <a:pt x="31" y="1"/>
                  </a:lnTo>
                  <a:lnTo>
                    <a:pt x="44" y="0"/>
                  </a:lnTo>
                  <a:lnTo>
                    <a:pt x="60" y="1"/>
                  </a:lnTo>
                  <a:lnTo>
                    <a:pt x="81" y="4"/>
                  </a:lnTo>
                  <a:lnTo>
                    <a:pt x="107" y="10"/>
                  </a:lnTo>
                  <a:lnTo>
                    <a:pt x="137" y="19"/>
                  </a:lnTo>
                  <a:lnTo>
                    <a:pt x="152" y="24"/>
                  </a:lnTo>
                  <a:lnTo>
                    <a:pt x="168" y="28"/>
                  </a:lnTo>
                  <a:lnTo>
                    <a:pt x="183" y="31"/>
                  </a:lnTo>
                  <a:lnTo>
                    <a:pt x="197" y="35"/>
                  </a:lnTo>
                  <a:lnTo>
                    <a:pt x="210" y="36"/>
                  </a:lnTo>
                  <a:lnTo>
                    <a:pt x="222" y="38"/>
                  </a:lnTo>
                  <a:lnTo>
                    <a:pt x="234" y="39"/>
                  </a:lnTo>
                  <a:lnTo>
                    <a:pt x="245" y="39"/>
                  </a:lnTo>
                  <a:lnTo>
                    <a:pt x="255" y="39"/>
                  </a:lnTo>
                  <a:lnTo>
                    <a:pt x="264" y="39"/>
                  </a:lnTo>
                  <a:lnTo>
                    <a:pt x="272" y="38"/>
                  </a:lnTo>
                  <a:lnTo>
                    <a:pt x="279" y="37"/>
                  </a:lnTo>
                  <a:lnTo>
                    <a:pt x="286" y="35"/>
                  </a:lnTo>
                  <a:lnTo>
                    <a:pt x="292" y="34"/>
                  </a:lnTo>
                  <a:lnTo>
                    <a:pt x="296" y="33"/>
                  </a:lnTo>
                  <a:lnTo>
                    <a:pt x="300" y="31"/>
                  </a:lnTo>
                  <a:lnTo>
                    <a:pt x="300" y="39"/>
                  </a:lnTo>
                  <a:lnTo>
                    <a:pt x="303" y="58"/>
                  </a:lnTo>
                  <a:lnTo>
                    <a:pt x="304" y="85"/>
                  </a:lnTo>
                  <a:lnTo>
                    <a:pt x="305" y="117"/>
                  </a:lnTo>
                  <a:lnTo>
                    <a:pt x="304" y="136"/>
                  </a:lnTo>
                  <a:lnTo>
                    <a:pt x="303" y="155"/>
                  </a:lnTo>
                  <a:lnTo>
                    <a:pt x="300" y="172"/>
                  </a:lnTo>
                  <a:lnTo>
                    <a:pt x="296" y="186"/>
                  </a:lnTo>
                  <a:lnTo>
                    <a:pt x="286" y="219"/>
                  </a:lnTo>
                  <a:lnTo>
                    <a:pt x="283" y="250"/>
                  </a:lnTo>
                  <a:lnTo>
                    <a:pt x="284" y="272"/>
                  </a:lnTo>
                  <a:lnTo>
                    <a:pt x="285" y="281"/>
                  </a:lnTo>
                  <a:lnTo>
                    <a:pt x="283" y="281"/>
                  </a:lnTo>
                  <a:lnTo>
                    <a:pt x="280" y="281"/>
                  </a:lnTo>
                  <a:lnTo>
                    <a:pt x="275" y="281"/>
                  </a:lnTo>
                  <a:lnTo>
                    <a:pt x="267" y="281"/>
                  </a:lnTo>
                  <a:lnTo>
                    <a:pt x="259" y="281"/>
                  </a:lnTo>
                  <a:lnTo>
                    <a:pt x="248" y="281"/>
                  </a:lnTo>
                  <a:lnTo>
                    <a:pt x="238" y="281"/>
                  </a:lnTo>
                  <a:lnTo>
                    <a:pt x="226" y="280"/>
                  </a:lnTo>
                  <a:lnTo>
                    <a:pt x="214" y="279"/>
                  </a:lnTo>
                  <a:lnTo>
                    <a:pt x="201" y="279"/>
                  </a:lnTo>
                  <a:lnTo>
                    <a:pt x="188" y="278"/>
                  </a:lnTo>
                  <a:lnTo>
                    <a:pt x="176" y="276"/>
                  </a:lnTo>
                  <a:lnTo>
                    <a:pt x="164" y="275"/>
                  </a:lnTo>
                  <a:lnTo>
                    <a:pt x="153" y="272"/>
                  </a:lnTo>
                  <a:lnTo>
                    <a:pt x="143" y="270"/>
                  </a:lnTo>
                  <a:lnTo>
                    <a:pt x="135" y="267"/>
                  </a:lnTo>
                  <a:lnTo>
                    <a:pt x="126" y="264"/>
                  </a:lnTo>
                  <a:lnTo>
                    <a:pt x="117" y="261"/>
                  </a:lnTo>
                  <a:lnTo>
                    <a:pt x="107" y="260"/>
                  </a:lnTo>
                  <a:lnTo>
                    <a:pt x="96" y="258"/>
                  </a:lnTo>
                  <a:lnTo>
                    <a:pt x="85" y="257"/>
                  </a:lnTo>
                  <a:lnTo>
                    <a:pt x="74" y="257"/>
                  </a:lnTo>
                  <a:lnTo>
                    <a:pt x="62" y="256"/>
                  </a:lnTo>
                  <a:lnTo>
                    <a:pt x="52" y="256"/>
                  </a:lnTo>
                  <a:lnTo>
                    <a:pt x="42" y="256"/>
                  </a:lnTo>
                  <a:lnTo>
                    <a:pt x="32" y="257"/>
                  </a:lnTo>
                  <a:lnTo>
                    <a:pt x="23" y="257"/>
                  </a:lnTo>
                  <a:lnTo>
                    <a:pt x="15" y="257"/>
                  </a:lnTo>
                  <a:lnTo>
                    <a:pt x="9" y="257"/>
                  </a:lnTo>
                  <a:lnTo>
                    <a:pt x="4" y="258"/>
                  </a:lnTo>
                  <a:lnTo>
                    <a:pt x="1" y="258"/>
                  </a:lnTo>
                  <a:lnTo>
                    <a:pt x="0" y="258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765176" y="1819275"/>
              <a:ext cx="477838" cy="493713"/>
            </a:xfrm>
            <a:custGeom>
              <a:avLst/>
              <a:gdLst>
                <a:gd name="T0" fmla="*/ 285 w 301"/>
                <a:gd name="T1" fmla="*/ 3 h 311"/>
                <a:gd name="T2" fmla="*/ 282 w 301"/>
                <a:gd name="T3" fmla="*/ 2 h 311"/>
                <a:gd name="T4" fmla="*/ 275 w 301"/>
                <a:gd name="T5" fmla="*/ 1 h 311"/>
                <a:gd name="T6" fmla="*/ 263 w 301"/>
                <a:gd name="T7" fmla="*/ 0 h 311"/>
                <a:gd name="T8" fmla="*/ 248 w 301"/>
                <a:gd name="T9" fmla="*/ 0 h 311"/>
                <a:gd name="T10" fmla="*/ 229 w 301"/>
                <a:gd name="T11" fmla="*/ 2 h 311"/>
                <a:gd name="T12" fmla="*/ 205 w 301"/>
                <a:gd name="T13" fmla="*/ 7 h 311"/>
                <a:gd name="T14" fmla="*/ 176 w 301"/>
                <a:gd name="T15" fmla="*/ 15 h 311"/>
                <a:gd name="T16" fmla="*/ 144 w 301"/>
                <a:gd name="T17" fmla="*/ 26 h 311"/>
                <a:gd name="T18" fmla="*/ 113 w 301"/>
                <a:gd name="T19" fmla="*/ 35 h 311"/>
                <a:gd name="T20" fmla="*/ 88 w 301"/>
                <a:gd name="T21" fmla="*/ 40 h 311"/>
                <a:gd name="T22" fmla="*/ 65 w 301"/>
                <a:gd name="T23" fmla="*/ 42 h 311"/>
                <a:gd name="T24" fmla="*/ 46 w 301"/>
                <a:gd name="T25" fmla="*/ 42 h 311"/>
                <a:gd name="T26" fmla="*/ 31 w 301"/>
                <a:gd name="T27" fmla="*/ 40 h 311"/>
                <a:gd name="T28" fmla="*/ 18 w 301"/>
                <a:gd name="T29" fmla="*/ 37 h 311"/>
                <a:gd name="T30" fmla="*/ 9 w 301"/>
                <a:gd name="T31" fmla="*/ 34 h 311"/>
                <a:gd name="T32" fmla="*/ 4 w 301"/>
                <a:gd name="T33" fmla="*/ 43 h 311"/>
                <a:gd name="T34" fmla="*/ 0 w 301"/>
                <a:gd name="T35" fmla="*/ 105 h 311"/>
                <a:gd name="T36" fmla="*/ 0 w 301"/>
                <a:gd name="T37" fmla="*/ 161 h 311"/>
                <a:gd name="T38" fmla="*/ 5 w 301"/>
                <a:gd name="T39" fmla="*/ 192 h 311"/>
                <a:gd name="T40" fmla="*/ 19 w 301"/>
                <a:gd name="T41" fmla="*/ 242 h 311"/>
                <a:gd name="T42" fmla="*/ 21 w 301"/>
                <a:gd name="T43" fmla="*/ 300 h 311"/>
                <a:gd name="T44" fmla="*/ 21 w 301"/>
                <a:gd name="T45" fmla="*/ 310 h 311"/>
                <a:gd name="T46" fmla="*/ 30 w 301"/>
                <a:gd name="T47" fmla="*/ 311 h 311"/>
                <a:gd name="T48" fmla="*/ 45 w 301"/>
                <a:gd name="T49" fmla="*/ 311 h 311"/>
                <a:gd name="T50" fmla="*/ 64 w 301"/>
                <a:gd name="T51" fmla="*/ 311 h 311"/>
                <a:gd name="T52" fmla="*/ 86 w 301"/>
                <a:gd name="T53" fmla="*/ 310 h 311"/>
                <a:gd name="T54" fmla="*/ 110 w 301"/>
                <a:gd name="T55" fmla="*/ 308 h 311"/>
                <a:gd name="T56" fmla="*/ 132 w 301"/>
                <a:gd name="T57" fmla="*/ 305 h 311"/>
                <a:gd name="T58" fmla="*/ 153 w 301"/>
                <a:gd name="T59" fmla="*/ 300 h 311"/>
                <a:gd name="T60" fmla="*/ 170 w 301"/>
                <a:gd name="T61" fmla="*/ 293 h 311"/>
                <a:gd name="T62" fmla="*/ 191 w 301"/>
                <a:gd name="T63" fmla="*/ 289 h 311"/>
                <a:gd name="T64" fmla="*/ 213 w 301"/>
                <a:gd name="T65" fmla="*/ 285 h 311"/>
                <a:gd name="T66" fmla="*/ 237 w 301"/>
                <a:gd name="T67" fmla="*/ 285 h 311"/>
                <a:gd name="T68" fmla="*/ 258 w 301"/>
                <a:gd name="T69" fmla="*/ 285 h 311"/>
                <a:gd name="T70" fmla="*/ 278 w 301"/>
                <a:gd name="T71" fmla="*/ 285 h 311"/>
                <a:gd name="T72" fmla="*/ 292 w 301"/>
                <a:gd name="T73" fmla="*/ 286 h 311"/>
                <a:gd name="T74" fmla="*/ 300 w 301"/>
                <a:gd name="T75" fmla="*/ 287 h 311"/>
                <a:gd name="T76" fmla="*/ 286 w 301"/>
                <a:gd name="T77" fmla="*/ 3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1" h="311">
                  <a:moveTo>
                    <a:pt x="286" y="3"/>
                  </a:moveTo>
                  <a:lnTo>
                    <a:pt x="285" y="3"/>
                  </a:lnTo>
                  <a:lnTo>
                    <a:pt x="284" y="3"/>
                  </a:lnTo>
                  <a:lnTo>
                    <a:pt x="282" y="2"/>
                  </a:lnTo>
                  <a:lnTo>
                    <a:pt x="279" y="2"/>
                  </a:lnTo>
                  <a:lnTo>
                    <a:pt x="275" y="1"/>
                  </a:lnTo>
                  <a:lnTo>
                    <a:pt x="269" y="0"/>
                  </a:lnTo>
                  <a:lnTo>
                    <a:pt x="263" y="0"/>
                  </a:lnTo>
                  <a:lnTo>
                    <a:pt x="256" y="0"/>
                  </a:lnTo>
                  <a:lnTo>
                    <a:pt x="248" y="0"/>
                  </a:lnTo>
                  <a:lnTo>
                    <a:pt x="239" y="1"/>
                  </a:lnTo>
                  <a:lnTo>
                    <a:pt x="229" y="2"/>
                  </a:lnTo>
                  <a:lnTo>
                    <a:pt x="217" y="4"/>
                  </a:lnTo>
                  <a:lnTo>
                    <a:pt x="205" y="7"/>
                  </a:lnTo>
                  <a:lnTo>
                    <a:pt x="191" y="11"/>
                  </a:lnTo>
                  <a:lnTo>
                    <a:pt x="176" y="15"/>
                  </a:lnTo>
                  <a:lnTo>
                    <a:pt x="160" y="21"/>
                  </a:lnTo>
                  <a:lnTo>
                    <a:pt x="144" y="26"/>
                  </a:lnTo>
                  <a:lnTo>
                    <a:pt x="128" y="31"/>
                  </a:lnTo>
                  <a:lnTo>
                    <a:pt x="113" y="35"/>
                  </a:lnTo>
                  <a:lnTo>
                    <a:pt x="100" y="37"/>
                  </a:lnTo>
                  <a:lnTo>
                    <a:pt x="88" y="40"/>
                  </a:lnTo>
                  <a:lnTo>
                    <a:pt x="76" y="41"/>
                  </a:lnTo>
                  <a:lnTo>
                    <a:pt x="65" y="42"/>
                  </a:lnTo>
                  <a:lnTo>
                    <a:pt x="55" y="42"/>
                  </a:lnTo>
                  <a:lnTo>
                    <a:pt x="46" y="42"/>
                  </a:lnTo>
                  <a:lnTo>
                    <a:pt x="38" y="41"/>
                  </a:lnTo>
                  <a:lnTo>
                    <a:pt x="31" y="40"/>
                  </a:lnTo>
                  <a:lnTo>
                    <a:pt x="24" y="39"/>
                  </a:lnTo>
                  <a:lnTo>
                    <a:pt x="18" y="37"/>
                  </a:lnTo>
                  <a:lnTo>
                    <a:pt x="13" y="36"/>
                  </a:lnTo>
                  <a:lnTo>
                    <a:pt x="9" y="34"/>
                  </a:lnTo>
                  <a:lnTo>
                    <a:pt x="5" y="33"/>
                  </a:lnTo>
                  <a:lnTo>
                    <a:pt x="4" y="43"/>
                  </a:lnTo>
                  <a:lnTo>
                    <a:pt x="2" y="69"/>
                  </a:lnTo>
                  <a:lnTo>
                    <a:pt x="0" y="105"/>
                  </a:lnTo>
                  <a:lnTo>
                    <a:pt x="0" y="143"/>
                  </a:lnTo>
                  <a:lnTo>
                    <a:pt x="0" y="161"/>
                  </a:lnTo>
                  <a:lnTo>
                    <a:pt x="2" y="177"/>
                  </a:lnTo>
                  <a:lnTo>
                    <a:pt x="5" y="192"/>
                  </a:lnTo>
                  <a:lnTo>
                    <a:pt x="9" y="205"/>
                  </a:lnTo>
                  <a:lnTo>
                    <a:pt x="19" y="242"/>
                  </a:lnTo>
                  <a:lnTo>
                    <a:pt x="22" y="276"/>
                  </a:lnTo>
                  <a:lnTo>
                    <a:pt x="21" y="300"/>
                  </a:lnTo>
                  <a:lnTo>
                    <a:pt x="20" y="310"/>
                  </a:lnTo>
                  <a:lnTo>
                    <a:pt x="21" y="310"/>
                  </a:lnTo>
                  <a:lnTo>
                    <a:pt x="24" y="310"/>
                  </a:lnTo>
                  <a:lnTo>
                    <a:pt x="30" y="311"/>
                  </a:lnTo>
                  <a:lnTo>
                    <a:pt x="36" y="311"/>
                  </a:lnTo>
                  <a:lnTo>
                    <a:pt x="45" y="311"/>
                  </a:lnTo>
                  <a:lnTo>
                    <a:pt x="54" y="311"/>
                  </a:lnTo>
                  <a:lnTo>
                    <a:pt x="64" y="311"/>
                  </a:lnTo>
                  <a:lnTo>
                    <a:pt x="75" y="311"/>
                  </a:lnTo>
                  <a:lnTo>
                    <a:pt x="86" y="310"/>
                  </a:lnTo>
                  <a:lnTo>
                    <a:pt x="97" y="309"/>
                  </a:lnTo>
                  <a:lnTo>
                    <a:pt x="110" y="308"/>
                  </a:lnTo>
                  <a:lnTo>
                    <a:pt x="121" y="307"/>
                  </a:lnTo>
                  <a:lnTo>
                    <a:pt x="132" y="305"/>
                  </a:lnTo>
                  <a:lnTo>
                    <a:pt x="143" y="303"/>
                  </a:lnTo>
                  <a:lnTo>
                    <a:pt x="153" y="300"/>
                  </a:lnTo>
                  <a:lnTo>
                    <a:pt x="162" y="296"/>
                  </a:lnTo>
                  <a:lnTo>
                    <a:pt x="170" y="293"/>
                  </a:lnTo>
                  <a:lnTo>
                    <a:pt x="180" y="290"/>
                  </a:lnTo>
                  <a:lnTo>
                    <a:pt x="191" y="289"/>
                  </a:lnTo>
                  <a:lnTo>
                    <a:pt x="202" y="287"/>
                  </a:lnTo>
                  <a:lnTo>
                    <a:pt x="213" y="285"/>
                  </a:lnTo>
                  <a:lnTo>
                    <a:pt x="225" y="285"/>
                  </a:lnTo>
                  <a:lnTo>
                    <a:pt x="237" y="285"/>
                  </a:lnTo>
                  <a:lnTo>
                    <a:pt x="248" y="285"/>
                  </a:lnTo>
                  <a:lnTo>
                    <a:pt x="258" y="285"/>
                  </a:lnTo>
                  <a:lnTo>
                    <a:pt x="268" y="285"/>
                  </a:lnTo>
                  <a:lnTo>
                    <a:pt x="278" y="285"/>
                  </a:lnTo>
                  <a:lnTo>
                    <a:pt x="286" y="285"/>
                  </a:lnTo>
                  <a:lnTo>
                    <a:pt x="292" y="286"/>
                  </a:lnTo>
                  <a:lnTo>
                    <a:pt x="297" y="286"/>
                  </a:lnTo>
                  <a:lnTo>
                    <a:pt x="300" y="287"/>
                  </a:lnTo>
                  <a:lnTo>
                    <a:pt x="301" y="287"/>
                  </a:lnTo>
                  <a:lnTo>
                    <a:pt x="28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747713" y="1843088"/>
              <a:ext cx="487363" cy="446088"/>
            </a:xfrm>
            <a:custGeom>
              <a:avLst/>
              <a:gdLst>
                <a:gd name="T0" fmla="*/ 290 w 307"/>
                <a:gd name="T1" fmla="*/ 3 h 281"/>
                <a:gd name="T2" fmla="*/ 276 w 307"/>
                <a:gd name="T3" fmla="*/ 1 h 281"/>
                <a:gd name="T4" fmla="*/ 247 w 307"/>
                <a:gd name="T5" fmla="*/ 1 h 281"/>
                <a:gd name="T6" fmla="*/ 200 w 307"/>
                <a:gd name="T7" fmla="*/ 11 h 281"/>
                <a:gd name="T8" fmla="*/ 155 w 307"/>
                <a:gd name="T9" fmla="*/ 25 h 281"/>
                <a:gd name="T10" fmla="*/ 125 w 307"/>
                <a:gd name="T11" fmla="*/ 32 h 281"/>
                <a:gd name="T12" fmla="*/ 100 w 307"/>
                <a:gd name="T13" fmla="*/ 37 h 281"/>
                <a:gd name="T14" fmla="*/ 76 w 307"/>
                <a:gd name="T15" fmla="*/ 38 h 281"/>
                <a:gd name="T16" fmla="*/ 57 w 307"/>
                <a:gd name="T17" fmla="*/ 38 h 281"/>
                <a:gd name="T18" fmla="*/ 41 w 307"/>
                <a:gd name="T19" fmla="*/ 37 h 281"/>
                <a:gd name="T20" fmla="*/ 28 w 307"/>
                <a:gd name="T21" fmla="*/ 34 h 281"/>
                <a:gd name="T22" fmla="*/ 18 w 307"/>
                <a:gd name="T23" fmla="*/ 32 h 281"/>
                <a:gd name="T24" fmla="*/ 12 w 307"/>
                <a:gd name="T25" fmla="*/ 39 h 281"/>
                <a:gd name="T26" fmla="*/ 1 w 307"/>
                <a:gd name="T27" fmla="*/ 94 h 281"/>
                <a:gd name="T28" fmla="*/ 0 w 307"/>
                <a:gd name="T29" fmla="*/ 145 h 281"/>
                <a:gd name="T30" fmla="*/ 6 w 307"/>
                <a:gd name="T31" fmla="*/ 172 h 281"/>
                <a:gd name="T32" fmla="*/ 22 w 307"/>
                <a:gd name="T33" fmla="*/ 217 h 281"/>
                <a:gd name="T34" fmla="*/ 29 w 307"/>
                <a:gd name="T35" fmla="*/ 271 h 281"/>
                <a:gd name="T36" fmla="*/ 30 w 307"/>
                <a:gd name="T37" fmla="*/ 280 h 281"/>
                <a:gd name="T38" fmla="*/ 38 w 307"/>
                <a:gd name="T39" fmla="*/ 280 h 281"/>
                <a:gd name="T40" fmla="*/ 54 w 307"/>
                <a:gd name="T41" fmla="*/ 281 h 281"/>
                <a:gd name="T42" fmla="*/ 73 w 307"/>
                <a:gd name="T43" fmla="*/ 281 h 281"/>
                <a:gd name="T44" fmla="*/ 97 w 307"/>
                <a:gd name="T45" fmla="*/ 280 h 281"/>
                <a:gd name="T46" fmla="*/ 121 w 307"/>
                <a:gd name="T47" fmla="*/ 278 h 281"/>
                <a:gd name="T48" fmla="*/ 144 w 307"/>
                <a:gd name="T49" fmla="*/ 275 h 281"/>
                <a:gd name="T50" fmla="*/ 164 w 307"/>
                <a:gd name="T51" fmla="*/ 270 h 281"/>
                <a:gd name="T52" fmla="*/ 181 w 307"/>
                <a:gd name="T53" fmla="*/ 264 h 281"/>
                <a:gd name="T54" fmla="*/ 200 w 307"/>
                <a:gd name="T55" fmla="*/ 260 h 281"/>
                <a:gd name="T56" fmla="*/ 222 w 307"/>
                <a:gd name="T57" fmla="*/ 258 h 281"/>
                <a:gd name="T58" fmla="*/ 245 w 307"/>
                <a:gd name="T59" fmla="*/ 256 h 281"/>
                <a:gd name="T60" fmla="*/ 266 w 307"/>
                <a:gd name="T61" fmla="*/ 256 h 281"/>
                <a:gd name="T62" fmla="*/ 284 w 307"/>
                <a:gd name="T63" fmla="*/ 257 h 281"/>
                <a:gd name="T64" fmla="*/ 298 w 307"/>
                <a:gd name="T65" fmla="*/ 258 h 281"/>
                <a:gd name="T66" fmla="*/ 306 w 307"/>
                <a:gd name="T67" fmla="*/ 259 h 281"/>
                <a:gd name="T68" fmla="*/ 292 w 307"/>
                <a:gd name="T69" fmla="*/ 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7" h="281">
                  <a:moveTo>
                    <a:pt x="292" y="3"/>
                  </a:moveTo>
                  <a:lnTo>
                    <a:pt x="290" y="3"/>
                  </a:lnTo>
                  <a:lnTo>
                    <a:pt x="285" y="2"/>
                  </a:lnTo>
                  <a:lnTo>
                    <a:pt x="276" y="1"/>
                  </a:lnTo>
                  <a:lnTo>
                    <a:pt x="264" y="0"/>
                  </a:lnTo>
                  <a:lnTo>
                    <a:pt x="247" y="1"/>
                  </a:lnTo>
                  <a:lnTo>
                    <a:pt x="226" y="4"/>
                  </a:lnTo>
                  <a:lnTo>
                    <a:pt x="200" y="11"/>
                  </a:lnTo>
                  <a:lnTo>
                    <a:pt x="170" y="19"/>
                  </a:lnTo>
                  <a:lnTo>
                    <a:pt x="155" y="25"/>
                  </a:lnTo>
                  <a:lnTo>
                    <a:pt x="139" y="29"/>
                  </a:lnTo>
                  <a:lnTo>
                    <a:pt x="125" y="32"/>
                  </a:lnTo>
                  <a:lnTo>
                    <a:pt x="112" y="34"/>
                  </a:lnTo>
                  <a:lnTo>
                    <a:pt x="100" y="37"/>
                  </a:lnTo>
                  <a:lnTo>
                    <a:pt x="87" y="38"/>
                  </a:lnTo>
                  <a:lnTo>
                    <a:pt x="76" y="38"/>
                  </a:lnTo>
                  <a:lnTo>
                    <a:pt x="66" y="39"/>
                  </a:lnTo>
                  <a:lnTo>
                    <a:pt x="57" y="38"/>
                  </a:lnTo>
                  <a:lnTo>
                    <a:pt x="49" y="38"/>
                  </a:lnTo>
                  <a:lnTo>
                    <a:pt x="41" y="37"/>
                  </a:lnTo>
                  <a:lnTo>
                    <a:pt x="34" y="36"/>
                  </a:lnTo>
                  <a:lnTo>
                    <a:pt x="28" y="34"/>
                  </a:lnTo>
                  <a:lnTo>
                    <a:pt x="22" y="33"/>
                  </a:lnTo>
                  <a:lnTo>
                    <a:pt x="18" y="32"/>
                  </a:lnTo>
                  <a:lnTo>
                    <a:pt x="14" y="30"/>
                  </a:lnTo>
                  <a:lnTo>
                    <a:pt x="12" y="39"/>
                  </a:lnTo>
                  <a:lnTo>
                    <a:pt x="7" y="63"/>
                  </a:lnTo>
                  <a:lnTo>
                    <a:pt x="1" y="94"/>
                  </a:lnTo>
                  <a:lnTo>
                    <a:pt x="0" y="131"/>
                  </a:lnTo>
                  <a:lnTo>
                    <a:pt x="0" y="145"/>
                  </a:lnTo>
                  <a:lnTo>
                    <a:pt x="3" y="158"/>
                  </a:lnTo>
                  <a:lnTo>
                    <a:pt x="6" y="172"/>
                  </a:lnTo>
                  <a:lnTo>
                    <a:pt x="11" y="184"/>
                  </a:lnTo>
                  <a:lnTo>
                    <a:pt x="22" y="217"/>
                  </a:lnTo>
                  <a:lnTo>
                    <a:pt x="28" y="248"/>
                  </a:lnTo>
                  <a:lnTo>
                    <a:pt x="29" y="271"/>
                  </a:lnTo>
                  <a:lnTo>
                    <a:pt x="29" y="280"/>
                  </a:lnTo>
                  <a:lnTo>
                    <a:pt x="30" y="280"/>
                  </a:lnTo>
                  <a:lnTo>
                    <a:pt x="34" y="280"/>
                  </a:lnTo>
                  <a:lnTo>
                    <a:pt x="38" y="280"/>
                  </a:lnTo>
                  <a:lnTo>
                    <a:pt x="45" y="281"/>
                  </a:lnTo>
                  <a:lnTo>
                    <a:pt x="54" y="281"/>
                  </a:lnTo>
                  <a:lnTo>
                    <a:pt x="63" y="281"/>
                  </a:lnTo>
                  <a:lnTo>
                    <a:pt x="73" y="281"/>
                  </a:lnTo>
                  <a:lnTo>
                    <a:pt x="85" y="280"/>
                  </a:lnTo>
                  <a:lnTo>
                    <a:pt x="97" y="280"/>
                  </a:lnTo>
                  <a:lnTo>
                    <a:pt x="108" y="279"/>
                  </a:lnTo>
                  <a:lnTo>
                    <a:pt x="121" y="278"/>
                  </a:lnTo>
                  <a:lnTo>
                    <a:pt x="132" y="277"/>
                  </a:lnTo>
                  <a:lnTo>
                    <a:pt x="144" y="275"/>
                  </a:lnTo>
                  <a:lnTo>
                    <a:pt x="154" y="273"/>
                  </a:lnTo>
                  <a:lnTo>
                    <a:pt x="164" y="270"/>
                  </a:lnTo>
                  <a:lnTo>
                    <a:pt x="173" y="267"/>
                  </a:lnTo>
                  <a:lnTo>
                    <a:pt x="181" y="264"/>
                  </a:lnTo>
                  <a:lnTo>
                    <a:pt x="190" y="262"/>
                  </a:lnTo>
                  <a:lnTo>
                    <a:pt x="200" y="260"/>
                  </a:lnTo>
                  <a:lnTo>
                    <a:pt x="211" y="259"/>
                  </a:lnTo>
                  <a:lnTo>
                    <a:pt x="222" y="258"/>
                  </a:lnTo>
                  <a:lnTo>
                    <a:pt x="233" y="257"/>
                  </a:lnTo>
                  <a:lnTo>
                    <a:pt x="245" y="256"/>
                  </a:lnTo>
                  <a:lnTo>
                    <a:pt x="255" y="256"/>
                  </a:lnTo>
                  <a:lnTo>
                    <a:pt x="266" y="256"/>
                  </a:lnTo>
                  <a:lnTo>
                    <a:pt x="276" y="257"/>
                  </a:lnTo>
                  <a:lnTo>
                    <a:pt x="284" y="257"/>
                  </a:lnTo>
                  <a:lnTo>
                    <a:pt x="292" y="258"/>
                  </a:lnTo>
                  <a:lnTo>
                    <a:pt x="298" y="258"/>
                  </a:lnTo>
                  <a:lnTo>
                    <a:pt x="303" y="259"/>
                  </a:lnTo>
                  <a:lnTo>
                    <a:pt x="306" y="259"/>
                  </a:lnTo>
                  <a:lnTo>
                    <a:pt x="307" y="259"/>
                  </a:lnTo>
                  <a:lnTo>
                    <a:pt x="292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27"/>
            <p:cNvSpPr>
              <a:spLocks/>
            </p:cNvSpPr>
            <p:nvPr/>
          </p:nvSpPr>
          <p:spPr bwMode="auto">
            <a:xfrm>
              <a:off x="1209676" y="1749425"/>
              <a:ext cx="393700" cy="603250"/>
            </a:xfrm>
            <a:custGeom>
              <a:avLst/>
              <a:gdLst>
                <a:gd name="T0" fmla="*/ 248 w 248"/>
                <a:gd name="T1" fmla="*/ 6 h 380"/>
                <a:gd name="T2" fmla="*/ 234 w 248"/>
                <a:gd name="T3" fmla="*/ 4 h 380"/>
                <a:gd name="T4" fmla="*/ 218 w 248"/>
                <a:gd name="T5" fmla="*/ 2 h 380"/>
                <a:gd name="T6" fmla="*/ 200 w 248"/>
                <a:gd name="T7" fmla="*/ 1 h 380"/>
                <a:gd name="T8" fmla="*/ 181 w 248"/>
                <a:gd name="T9" fmla="*/ 0 h 380"/>
                <a:gd name="T10" fmla="*/ 161 w 248"/>
                <a:gd name="T11" fmla="*/ 0 h 380"/>
                <a:gd name="T12" fmla="*/ 141 w 248"/>
                <a:gd name="T13" fmla="*/ 0 h 380"/>
                <a:gd name="T14" fmla="*/ 121 w 248"/>
                <a:gd name="T15" fmla="*/ 0 h 380"/>
                <a:gd name="T16" fmla="*/ 101 w 248"/>
                <a:gd name="T17" fmla="*/ 1 h 380"/>
                <a:gd name="T18" fmla="*/ 82 w 248"/>
                <a:gd name="T19" fmla="*/ 2 h 380"/>
                <a:gd name="T20" fmla="*/ 64 w 248"/>
                <a:gd name="T21" fmla="*/ 2 h 380"/>
                <a:gd name="T22" fmla="*/ 48 w 248"/>
                <a:gd name="T23" fmla="*/ 3 h 380"/>
                <a:gd name="T24" fmla="*/ 33 w 248"/>
                <a:gd name="T25" fmla="*/ 4 h 380"/>
                <a:gd name="T26" fmla="*/ 22 w 248"/>
                <a:gd name="T27" fmla="*/ 5 h 380"/>
                <a:gd name="T28" fmla="*/ 13 w 248"/>
                <a:gd name="T29" fmla="*/ 6 h 380"/>
                <a:gd name="T30" fmla="*/ 8 w 248"/>
                <a:gd name="T31" fmla="*/ 6 h 380"/>
                <a:gd name="T32" fmla="*/ 6 w 248"/>
                <a:gd name="T33" fmla="*/ 6 h 380"/>
                <a:gd name="T34" fmla="*/ 0 w 248"/>
                <a:gd name="T35" fmla="*/ 13 h 380"/>
                <a:gd name="T36" fmla="*/ 2 w 248"/>
                <a:gd name="T37" fmla="*/ 372 h 380"/>
                <a:gd name="T38" fmla="*/ 21 w 248"/>
                <a:gd name="T39" fmla="*/ 375 h 380"/>
                <a:gd name="T40" fmla="*/ 40 w 248"/>
                <a:gd name="T41" fmla="*/ 377 h 380"/>
                <a:gd name="T42" fmla="*/ 61 w 248"/>
                <a:gd name="T43" fmla="*/ 378 h 380"/>
                <a:gd name="T44" fmla="*/ 81 w 248"/>
                <a:gd name="T45" fmla="*/ 379 h 380"/>
                <a:gd name="T46" fmla="*/ 102 w 248"/>
                <a:gd name="T47" fmla="*/ 380 h 380"/>
                <a:gd name="T48" fmla="*/ 122 w 248"/>
                <a:gd name="T49" fmla="*/ 380 h 380"/>
                <a:gd name="T50" fmla="*/ 141 w 248"/>
                <a:gd name="T51" fmla="*/ 379 h 380"/>
                <a:gd name="T52" fmla="*/ 160 w 248"/>
                <a:gd name="T53" fmla="*/ 378 h 380"/>
                <a:gd name="T54" fmla="*/ 177 w 248"/>
                <a:gd name="T55" fmla="*/ 378 h 380"/>
                <a:gd name="T56" fmla="*/ 192 w 248"/>
                <a:gd name="T57" fmla="*/ 377 h 380"/>
                <a:gd name="T58" fmla="*/ 207 w 248"/>
                <a:gd name="T59" fmla="*/ 375 h 380"/>
                <a:gd name="T60" fmla="*/ 219 w 248"/>
                <a:gd name="T61" fmla="*/ 374 h 380"/>
                <a:gd name="T62" fmla="*/ 229 w 248"/>
                <a:gd name="T63" fmla="*/ 374 h 380"/>
                <a:gd name="T64" fmla="*/ 236 w 248"/>
                <a:gd name="T65" fmla="*/ 373 h 380"/>
                <a:gd name="T66" fmla="*/ 241 w 248"/>
                <a:gd name="T67" fmla="*/ 372 h 380"/>
                <a:gd name="T68" fmla="*/ 243 w 248"/>
                <a:gd name="T69" fmla="*/ 372 h 380"/>
                <a:gd name="T70" fmla="*/ 248 w 248"/>
                <a:gd name="T71" fmla="*/ 366 h 380"/>
                <a:gd name="T72" fmla="*/ 248 w 248"/>
                <a:gd name="T73" fmla="*/ 6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8" h="380">
                  <a:moveTo>
                    <a:pt x="248" y="6"/>
                  </a:moveTo>
                  <a:lnTo>
                    <a:pt x="234" y="4"/>
                  </a:lnTo>
                  <a:lnTo>
                    <a:pt x="218" y="2"/>
                  </a:lnTo>
                  <a:lnTo>
                    <a:pt x="200" y="1"/>
                  </a:lnTo>
                  <a:lnTo>
                    <a:pt x="181" y="0"/>
                  </a:lnTo>
                  <a:lnTo>
                    <a:pt x="161" y="0"/>
                  </a:lnTo>
                  <a:lnTo>
                    <a:pt x="141" y="0"/>
                  </a:lnTo>
                  <a:lnTo>
                    <a:pt x="121" y="0"/>
                  </a:lnTo>
                  <a:lnTo>
                    <a:pt x="101" y="1"/>
                  </a:lnTo>
                  <a:lnTo>
                    <a:pt x="82" y="2"/>
                  </a:lnTo>
                  <a:lnTo>
                    <a:pt x="64" y="2"/>
                  </a:lnTo>
                  <a:lnTo>
                    <a:pt x="48" y="3"/>
                  </a:lnTo>
                  <a:lnTo>
                    <a:pt x="33" y="4"/>
                  </a:lnTo>
                  <a:lnTo>
                    <a:pt x="22" y="5"/>
                  </a:lnTo>
                  <a:lnTo>
                    <a:pt x="13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13"/>
                  </a:lnTo>
                  <a:lnTo>
                    <a:pt x="2" y="372"/>
                  </a:lnTo>
                  <a:lnTo>
                    <a:pt x="21" y="375"/>
                  </a:lnTo>
                  <a:lnTo>
                    <a:pt x="40" y="377"/>
                  </a:lnTo>
                  <a:lnTo>
                    <a:pt x="61" y="378"/>
                  </a:lnTo>
                  <a:lnTo>
                    <a:pt x="81" y="379"/>
                  </a:lnTo>
                  <a:lnTo>
                    <a:pt x="102" y="380"/>
                  </a:lnTo>
                  <a:lnTo>
                    <a:pt x="122" y="380"/>
                  </a:lnTo>
                  <a:lnTo>
                    <a:pt x="141" y="379"/>
                  </a:lnTo>
                  <a:lnTo>
                    <a:pt x="160" y="378"/>
                  </a:lnTo>
                  <a:lnTo>
                    <a:pt x="177" y="378"/>
                  </a:lnTo>
                  <a:lnTo>
                    <a:pt x="192" y="377"/>
                  </a:lnTo>
                  <a:lnTo>
                    <a:pt x="207" y="375"/>
                  </a:lnTo>
                  <a:lnTo>
                    <a:pt x="219" y="374"/>
                  </a:lnTo>
                  <a:lnTo>
                    <a:pt x="229" y="374"/>
                  </a:lnTo>
                  <a:lnTo>
                    <a:pt x="236" y="373"/>
                  </a:lnTo>
                  <a:lnTo>
                    <a:pt x="241" y="372"/>
                  </a:lnTo>
                  <a:lnTo>
                    <a:pt x="243" y="372"/>
                  </a:lnTo>
                  <a:lnTo>
                    <a:pt x="248" y="366"/>
                  </a:lnTo>
                  <a:lnTo>
                    <a:pt x="248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28"/>
            <p:cNvSpPr>
              <a:spLocks/>
            </p:cNvSpPr>
            <p:nvPr/>
          </p:nvSpPr>
          <p:spPr bwMode="auto">
            <a:xfrm>
              <a:off x="1246188" y="1770063"/>
              <a:ext cx="328613" cy="549275"/>
            </a:xfrm>
            <a:custGeom>
              <a:avLst/>
              <a:gdLst>
                <a:gd name="T0" fmla="*/ 0 w 207"/>
                <a:gd name="T1" fmla="*/ 7 h 346"/>
                <a:gd name="T2" fmla="*/ 2 w 207"/>
                <a:gd name="T3" fmla="*/ 7 h 346"/>
                <a:gd name="T4" fmla="*/ 7 w 207"/>
                <a:gd name="T5" fmla="*/ 6 h 346"/>
                <a:gd name="T6" fmla="*/ 14 w 207"/>
                <a:gd name="T7" fmla="*/ 5 h 346"/>
                <a:gd name="T8" fmla="*/ 24 w 207"/>
                <a:gd name="T9" fmla="*/ 4 h 346"/>
                <a:gd name="T10" fmla="*/ 37 w 207"/>
                <a:gd name="T11" fmla="*/ 4 h 346"/>
                <a:gd name="T12" fmla="*/ 50 w 207"/>
                <a:gd name="T13" fmla="*/ 3 h 346"/>
                <a:gd name="T14" fmla="*/ 65 w 207"/>
                <a:gd name="T15" fmla="*/ 2 h 346"/>
                <a:gd name="T16" fmla="*/ 82 w 207"/>
                <a:gd name="T17" fmla="*/ 1 h 346"/>
                <a:gd name="T18" fmla="*/ 99 w 207"/>
                <a:gd name="T19" fmla="*/ 1 h 346"/>
                <a:gd name="T20" fmla="*/ 116 w 207"/>
                <a:gd name="T21" fmla="*/ 0 h 346"/>
                <a:gd name="T22" fmla="*/ 133 w 207"/>
                <a:gd name="T23" fmla="*/ 0 h 346"/>
                <a:gd name="T24" fmla="*/ 150 w 207"/>
                <a:gd name="T25" fmla="*/ 0 h 346"/>
                <a:gd name="T26" fmla="*/ 166 w 207"/>
                <a:gd name="T27" fmla="*/ 1 h 346"/>
                <a:gd name="T28" fmla="*/ 182 w 207"/>
                <a:gd name="T29" fmla="*/ 3 h 346"/>
                <a:gd name="T30" fmla="*/ 195 w 207"/>
                <a:gd name="T31" fmla="*/ 4 h 346"/>
                <a:gd name="T32" fmla="*/ 207 w 207"/>
                <a:gd name="T33" fmla="*/ 7 h 346"/>
                <a:gd name="T34" fmla="*/ 207 w 207"/>
                <a:gd name="T35" fmla="*/ 339 h 346"/>
                <a:gd name="T36" fmla="*/ 206 w 207"/>
                <a:gd name="T37" fmla="*/ 339 h 346"/>
                <a:gd name="T38" fmla="*/ 202 w 207"/>
                <a:gd name="T39" fmla="*/ 340 h 346"/>
                <a:gd name="T40" fmla="*/ 196 w 207"/>
                <a:gd name="T41" fmla="*/ 341 h 346"/>
                <a:gd name="T42" fmla="*/ 187 w 207"/>
                <a:gd name="T43" fmla="*/ 342 h 346"/>
                <a:gd name="T44" fmla="*/ 177 w 207"/>
                <a:gd name="T45" fmla="*/ 342 h 346"/>
                <a:gd name="T46" fmla="*/ 165 w 207"/>
                <a:gd name="T47" fmla="*/ 344 h 346"/>
                <a:gd name="T48" fmla="*/ 151 w 207"/>
                <a:gd name="T49" fmla="*/ 345 h 346"/>
                <a:gd name="T50" fmla="*/ 137 w 207"/>
                <a:gd name="T51" fmla="*/ 346 h 346"/>
                <a:gd name="T52" fmla="*/ 120 w 207"/>
                <a:gd name="T53" fmla="*/ 346 h 346"/>
                <a:gd name="T54" fmla="*/ 104 w 207"/>
                <a:gd name="T55" fmla="*/ 346 h 346"/>
                <a:gd name="T56" fmla="*/ 87 w 207"/>
                <a:gd name="T57" fmla="*/ 346 h 346"/>
                <a:gd name="T58" fmla="*/ 70 w 207"/>
                <a:gd name="T59" fmla="*/ 346 h 346"/>
                <a:gd name="T60" fmla="*/ 52 w 207"/>
                <a:gd name="T61" fmla="*/ 346 h 346"/>
                <a:gd name="T62" fmla="*/ 35 w 207"/>
                <a:gd name="T63" fmla="*/ 344 h 346"/>
                <a:gd name="T64" fmla="*/ 18 w 207"/>
                <a:gd name="T65" fmla="*/ 342 h 346"/>
                <a:gd name="T66" fmla="*/ 2 w 207"/>
                <a:gd name="T67" fmla="*/ 339 h 346"/>
                <a:gd name="T68" fmla="*/ 0 w 207"/>
                <a:gd name="T69" fmla="*/ 7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7" h="346">
                  <a:moveTo>
                    <a:pt x="0" y="7"/>
                  </a:moveTo>
                  <a:lnTo>
                    <a:pt x="2" y="7"/>
                  </a:lnTo>
                  <a:lnTo>
                    <a:pt x="7" y="6"/>
                  </a:lnTo>
                  <a:lnTo>
                    <a:pt x="14" y="5"/>
                  </a:lnTo>
                  <a:lnTo>
                    <a:pt x="24" y="4"/>
                  </a:lnTo>
                  <a:lnTo>
                    <a:pt x="37" y="4"/>
                  </a:lnTo>
                  <a:lnTo>
                    <a:pt x="50" y="3"/>
                  </a:lnTo>
                  <a:lnTo>
                    <a:pt x="65" y="2"/>
                  </a:lnTo>
                  <a:lnTo>
                    <a:pt x="82" y="1"/>
                  </a:lnTo>
                  <a:lnTo>
                    <a:pt x="99" y="1"/>
                  </a:lnTo>
                  <a:lnTo>
                    <a:pt x="116" y="0"/>
                  </a:lnTo>
                  <a:lnTo>
                    <a:pt x="133" y="0"/>
                  </a:lnTo>
                  <a:lnTo>
                    <a:pt x="150" y="0"/>
                  </a:lnTo>
                  <a:lnTo>
                    <a:pt x="166" y="1"/>
                  </a:lnTo>
                  <a:lnTo>
                    <a:pt x="182" y="3"/>
                  </a:lnTo>
                  <a:lnTo>
                    <a:pt x="195" y="4"/>
                  </a:lnTo>
                  <a:lnTo>
                    <a:pt x="207" y="7"/>
                  </a:lnTo>
                  <a:lnTo>
                    <a:pt x="207" y="339"/>
                  </a:lnTo>
                  <a:lnTo>
                    <a:pt x="206" y="339"/>
                  </a:lnTo>
                  <a:lnTo>
                    <a:pt x="202" y="340"/>
                  </a:lnTo>
                  <a:lnTo>
                    <a:pt x="196" y="341"/>
                  </a:lnTo>
                  <a:lnTo>
                    <a:pt x="187" y="342"/>
                  </a:lnTo>
                  <a:lnTo>
                    <a:pt x="177" y="342"/>
                  </a:lnTo>
                  <a:lnTo>
                    <a:pt x="165" y="344"/>
                  </a:lnTo>
                  <a:lnTo>
                    <a:pt x="151" y="345"/>
                  </a:lnTo>
                  <a:lnTo>
                    <a:pt x="137" y="346"/>
                  </a:lnTo>
                  <a:lnTo>
                    <a:pt x="120" y="346"/>
                  </a:lnTo>
                  <a:lnTo>
                    <a:pt x="104" y="346"/>
                  </a:lnTo>
                  <a:lnTo>
                    <a:pt x="87" y="346"/>
                  </a:lnTo>
                  <a:lnTo>
                    <a:pt x="70" y="346"/>
                  </a:lnTo>
                  <a:lnTo>
                    <a:pt x="52" y="346"/>
                  </a:lnTo>
                  <a:lnTo>
                    <a:pt x="35" y="344"/>
                  </a:lnTo>
                  <a:lnTo>
                    <a:pt x="18" y="342"/>
                  </a:lnTo>
                  <a:lnTo>
                    <a:pt x="2" y="339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Freeform 29"/>
            <p:cNvSpPr>
              <a:spLocks/>
            </p:cNvSpPr>
            <p:nvPr/>
          </p:nvSpPr>
          <p:spPr bwMode="auto">
            <a:xfrm>
              <a:off x="1600201" y="1787525"/>
              <a:ext cx="392113" cy="525463"/>
            </a:xfrm>
            <a:custGeom>
              <a:avLst/>
              <a:gdLst>
                <a:gd name="T0" fmla="*/ 0 w 247"/>
                <a:gd name="T1" fmla="*/ 0 h 331"/>
                <a:gd name="T2" fmla="*/ 1 w 247"/>
                <a:gd name="T3" fmla="*/ 0 h 331"/>
                <a:gd name="T4" fmla="*/ 7 w 247"/>
                <a:gd name="T5" fmla="*/ 0 h 331"/>
                <a:gd name="T6" fmla="*/ 13 w 247"/>
                <a:gd name="T7" fmla="*/ 1 h 331"/>
                <a:gd name="T8" fmla="*/ 21 w 247"/>
                <a:gd name="T9" fmla="*/ 4 h 331"/>
                <a:gd name="T10" fmla="*/ 30 w 247"/>
                <a:gd name="T11" fmla="*/ 8 h 331"/>
                <a:gd name="T12" fmla="*/ 38 w 247"/>
                <a:gd name="T13" fmla="*/ 16 h 331"/>
                <a:gd name="T14" fmla="*/ 43 w 247"/>
                <a:gd name="T15" fmla="*/ 26 h 331"/>
                <a:gd name="T16" fmla="*/ 47 w 247"/>
                <a:gd name="T17" fmla="*/ 39 h 331"/>
                <a:gd name="T18" fmla="*/ 47 w 247"/>
                <a:gd name="T19" fmla="*/ 41 h 331"/>
                <a:gd name="T20" fmla="*/ 47 w 247"/>
                <a:gd name="T21" fmla="*/ 45 h 331"/>
                <a:gd name="T22" fmla="*/ 48 w 247"/>
                <a:gd name="T23" fmla="*/ 51 h 331"/>
                <a:gd name="T24" fmla="*/ 49 w 247"/>
                <a:gd name="T25" fmla="*/ 57 h 331"/>
                <a:gd name="T26" fmla="*/ 53 w 247"/>
                <a:gd name="T27" fmla="*/ 65 h 331"/>
                <a:gd name="T28" fmla="*/ 59 w 247"/>
                <a:gd name="T29" fmla="*/ 72 h 331"/>
                <a:gd name="T30" fmla="*/ 69 w 247"/>
                <a:gd name="T31" fmla="*/ 77 h 331"/>
                <a:gd name="T32" fmla="*/ 81 w 247"/>
                <a:gd name="T33" fmla="*/ 80 h 331"/>
                <a:gd name="T34" fmla="*/ 209 w 247"/>
                <a:gd name="T35" fmla="*/ 80 h 331"/>
                <a:gd name="T36" fmla="*/ 211 w 247"/>
                <a:gd name="T37" fmla="*/ 80 h 331"/>
                <a:gd name="T38" fmla="*/ 214 w 247"/>
                <a:gd name="T39" fmla="*/ 80 h 331"/>
                <a:gd name="T40" fmla="*/ 220 w 247"/>
                <a:gd name="T41" fmla="*/ 80 h 331"/>
                <a:gd name="T42" fmla="*/ 226 w 247"/>
                <a:gd name="T43" fmla="*/ 82 h 331"/>
                <a:gd name="T44" fmla="*/ 233 w 247"/>
                <a:gd name="T45" fmla="*/ 84 h 331"/>
                <a:gd name="T46" fmla="*/ 239 w 247"/>
                <a:gd name="T47" fmla="*/ 88 h 331"/>
                <a:gd name="T48" fmla="*/ 244 w 247"/>
                <a:gd name="T49" fmla="*/ 94 h 331"/>
                <a:gd name="T50" fmla="*/ 247 w 247"/>
                <a:gd name="T51" fmla="*/ 102 h 331"/>
                <a:gd name="T52" fmla="*/ 247 w 247"/>
                <a:gd name="T53" fmla="*/ 230 h 331"/>
                <a:gd name="T54" fmla="*/ 247 w 247"/>
                <a:gd name="T55" fmla="*/ 230 h 331"/>
                <a:gd name="T56" fmla="*/ 247 w 247"/>
                <a:gd name="T57" fmla="*/ 233 h 331"/>
                <a:gd name="T58" fmla="*/ 246 w 247"/>
                <a:gd name="T59" fmla="*/ 236 h 331"/>
                <a:gd name="T60" fmla="*/ 245 w 247"/>
                <a:gd name="T61" fmla="*/ 239 h 331"/>
                <a:gd name="T62" fmla="*/ 241 w 247"/>
                <a:gd name="T63" fmla="*/ 242 h 331"/>
                <a:gd name="T64" fmla="*/ 238 w 247"/>
                <a:gd name="T65" fmla="*/ 245 h 331"/>
                <a:gd name="T66" fmla="*/ 231 w 247"/>
                <a:gd name="T67" fmla="*/ 248 h 331"/>
                <a:gd name="T68" fmla="*/ 224 w 247"/>
                <a:gd name="T69" fmla="*/ 249 h 331"/>
                <a:gd name="T70" fmla="*/ 84 w 247"/>
                <a:gd name="T71" fmla="*/ 249 h 331"/>
                <a:gd name="T72" fmla="*/ 83 w 247"/>
                <a:gd name="T73" fmla="*/ 249 h 331"/>
                <a:gd name="T74" fmla="*/ 80 w 247"/>
                <a:gd name="T75" fmla="*/ 252 h 331"/>
                <a:gd name="T76" fmla="*/ 75 w 247"/>
                <a:gd name="T77" fmla="*/ 256 h 331"/>
                <a:gd name="T78" fmla="*/ 69 w 247"/>
                <a:gd name="T79" fmla="*/ 260 h 331"/>
                <a:gd name="T80" fmla="*/ 63 w 247"/>
                <a:gd name="T81" fmla="*/ 267 h 331"/>
                <a:gd name="T82" fmla="*/ 58 w 247"/>
                <a:gd name="T83" fmla="*/ 275 h 331"/>
                <a:gd name="T84" fmla="*/ 54 w 247"/>
                <a:gd name="T85" fmla="*/ 285 h 331"/>
                <a:gd name="T86" fmla="*/ 52 w 247"/>
                <a:gd name="T87" fmla="*/ 296 h 331"/>
                <a:gd name="T88" fmla="*/ 52 w 247"/>
                <a:gd name="T89" fmla="*/ 298 h 331"/>
                <a:gd name="T90" fmla="*/ 51 w 247"/>
                <a:gd name="T91" fmla="*/ 302 h 331"/>
                <a:gd name="T92" fmla="*/ 49 w 247"/>
                <a:gd name="T93" fmla="*/ 309 h 331"/>
                <a:gd name="T94" fmla="*/ 45 w 247"/>
                <a:gd name="T95" fmla="*/ 316 h 331"/>
                <a:gd name="T96" fmla="*/ 39 w 247"/>
                <a:gd name="T97" fmla="*/ 323 h 331"/>
                <a:gd name="T98" fmla="*/ 29 w 247"/>
                <a:gd name="T99" fmla="*/ 328 h 331"/>
                <a:gd name="T100" fmla="*/ 18 w 247"/>
                <a:gd name="T101" fmla="*/ 331 h 331"/>
                <a:gd name="T102" fmla="*/ 2 w 247"/>
                <a:gd name="T103" fmla="*/ 330 h 331"/>
                <a:gd name="T104" fmla="*/ 0 w 247"/>
                <a:gd name="T105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7" h="331">
                  <a:moveTo>
                    <a:pt x="0" y="0"/>
                  </a:move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1" y="4"/>
                  </a:lnTo>
                  <a:lnTo>
                    <a:pt x="30" y="8"/>
                  </a:lnTo>
                  <a:lnTo>
                    <a:pt x="38" y="16"/>
                  </a:lnTo>
                  <a:lnTo>
                    <a:pt x="43" y="26"/>
                  </a:lnTo>
                  <a:lnTo>
                    <a:pt x="47" y="39"/>
                  </a:lnTo>
                  <a:lnTo>
                    <a:pt x="47" y="41"/>
                  </a:lnTo>
                  <a:lnTo>
                    <a:pt x="47" y="45"/>
                  </a:lnTo>
                  <a:lnTo>
                    <a:pt x="48" y="51"/>
                  </a:lnTo>
                  <a:lnTo>
                    <a:pt x="49" y="57"/>
                  </a:lnTo>
                  <a:lnTo>
                    <a:pt x="53" y="65"/>
                  </a:lnTo>
                  <a:lnTo>
                    <a:pt x="59" y="72"/>
                  </a:lnTo>
                  <a:lnTo>
                    <a:pt x="69" y="77"/>
                  </a:lnTo>
                  <a:lnTo>
                    <a:pt x="81" y="80"/>
                  </a:lnTo>
                  <a:lnTo>
                    <a:pt x="209" y="80"/>
                  </a:lnTo>
                  <a:lnTo>
                    <a:pt x="211" y="80"/>
                  </a:lnTo>
                  <a:lnTo>
                    <a:pt x="214" y="80"/>
                  </a:lnTo>
                  <a:lnTo>
                    <a:pt x="220" y="80"/>
                  </a:lnTo>
                  <a:lnTo>
                    <a:pt x="226" y="82"/>
                  </a:lnTo>
                  <a:lnTo>
                    <a:pt x="233" y="84"/>
                  </a:lnTo>
                  <a:lnTo>
                    <a:pt x="239" y="88"/>
                  </a:lnTo>
                  <a:lnTo>
                    <a:pt x="244" y="94"/>
                  </a:lnTo>
                  <a:lnTo>
                    <a:pt x="247" y="102"/>
                  </a:lnTo>
                  <a:lnTo>
                    <a:pt x="247" y="230"/>
                  </a:lnTo>
                  <a:lnTo>
                    <a:pt x="247" y="230"/>
                  </a:lnTo>
                  <a:lnTo>
                    <a:pt x="247" y="233"/>
                  </a:lnTo>
                  <a:lnTo>
                    <a:pt x="246" y="236"/>
                  </a:lnTo>
                  <a:lnTo>
                    <a:pt x="245" y="239"/>
                  </a:lnTo>
                  <a:lnTo>
                    <a:pt x="241" y="242"/>
                  </a:lnTo>
                  <a:lnTo>
                    <a:pt x="238" y="245"/>
                  </a:lnTo>
                  <a:lnTo>
                    <a:pt x="231" y="248"/>
                  </a:lnTo>
                  <a:lnTo>
                    <a:pt x="224" y="249"/>
                  </a:lnTo>
                  <a:lnTo>
                    <a:pt x="84" y="249"/>
                  </a:lnTo>
                  <a:lnTo>
                    <a:pt x="83" y="249"/>
                  </a:lnTo>
                  <a:lnTo>
                    <a:pt x="80" y="252"/>
                  </a:lnTo>
                  <a:lnTo>
                    <a:pt x="75" y="256"/>
                  </a:lnTo>
                  <a:lnTo>
                    <a:pt x="69" y="260"/>
                  </a:lnTo>
                  <a:lnTo>
                    <a:pt x="63" y="267"/>
                  </a:lnTo>
                  <a:lnTo>
                    <a:pt x="58" y="275"/>
                  </a:lnTo>
                  <a:lnTo>
                    <a:pt x="54" y="285"/>
                  </a:lnTo>
                  <a:lnTo>
                    <a:pt x="52" y="296"/>
                  </a:lnTo>
                  <a:lnTo>
                    <a:pt x="52" y="298"/>
                  </a:lnTo>
                  <a:lnTo>
                    <a:pt x="51" y="302"/>
                  </a:lnTo>
                  <a:lnTo>
                    <a:pt x="49" y="309"/>
                  </a:lnTo>
                  <a:lnTo>
                    <a:pt x="45" y="316"/>
                  </a:lnTo>
                  <a:lnTo>
                    <a:pt x="39" y="323"/>
                  </a:lnTo>
                  <a:lnTo>
                    <a:pt x="29" y="328"/>
                  </a:lnTo>
                  <a:lnTo>
                    <a:pt x="18" y="331"/>
                  </a:lnTo>
                  <a:lnTo>
                    <a:pt x="2" y="3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30"/>
            <p:cNvSpPr>
              <a:spLocks/>
            </p:cNvSpPr>
            <p:nvPr/>
          </p:nvSpPr>
          <p:spPr bwMode="auto">
            <a:xfrm>
              <a:off x="1611313" y="1817688"/>
              <a:ext cx="361950" cy="471488"/>
            </a:xfrm>
            <a:custGeom>
              <a:avLst/>
              <a:gdLst>
                <a:gd name="T0" fmla="*/ 0 w 228"/>
                <a:gd name="T1" fmla="*/ 0 h 297"/>
                <a:gd name="T2" fmla="*/ 1 w 228"/>
                <a:gd name="T3" fmla="*/ 0 h 297"/>
                <a:gd name="T4" fmla="*/ 4 w 228"/>
                <a:gd name="T5" fmla="*/ 1 h 297"/>
                <a:gd name="T6" fmla="*/ 7 w 228"/>
                <a:gd name="T7" fmla="*/ 1 h 297"/>
                <a:gd name="T8" fmla="*/ 11 w 228"/>
                <a:gd name="T9" fmla="*/ 4 h 297"/>
                <a:gd name="T10" fmla="*/ 17 w 228"/>
                <a:gd name="T11" fmla="*/ 8 h 297"/>
                <a:gd name="T12" fmla="*/ 21 w 228"/>
                <a:gd name="T13" fmla="*/ 15 h 297"/>
                <a:gd name="T14" fmla="*/ 25 w 228"/>
                <a:gd name="T15" fmla="*/ 24 h 297"/>
                <a:gd name="T16" fmla="*/ 28 w 228"/>
                <a:gd name="T17" fmla="*/ 36 h 297"/>
                <a:gd name="T18" fmla="*/ 28 w 228"/>
                <a:gd name="T19" fmla="*/ 38 h 297"/>
                <a:gd name="T20" fmla="*/ 28 w 228"/>
                <a:gd name="T21" fmla="*/ 41 h 297"/>
                <a:gd name="T22" fmla="*/ 28 w 228"/>
                <a:gd name="T23" fmla="*/ 46 h 297"/>
                <a:gd name="T24" fmla="*/ 30 w 228"/>
                <a:gd name="T25" fmla="*/ 52 h 297"/>
                <a:gd name="T26" fmla="*/ 34 w 228"/>
                <a:gd name="T27" fmla="*/ 58 h 297"/>
                <a:gd name="T28" fmla="*/ 39 w 228"/>
                <a:gd name="T29" fmla="*/ 64 h 297"/>
                <a:gd name="T30" fmla="*/ 47 w 228"/>
                <a:gd name="T31" fmla="*/ 68 h 297"/>
                <a:gd name="T32" fmla="*/ 59 w 228"/>
                <a:gd name="T33" fmla="*/ 72 h 297"/>
                <a:gd name="T34" fmla="*/ 194 w 228"/>
                <a:gd name="T35" fmla="*/ 72 h 297"/>
                <a:gd name="T36" fmla="*/ 196 w 228"/>
                <a:gd name="T37" fmla="*/ 72 h 297"/>
                <a:gd name="T38" fmla="*/ 199 w 228"/>
                <a:gd name="T39" fmla="*/ 72 h 297"/>
                <a:gd name="T40" fmla="*/ 204 w 228"/>
                <a:gd name="T41" fmla="*/ 72 h 297"/>
                <a:gd name="T42" fmla="*/ 210 w 228"/>
                <a:gd name="T43" fmla="*/ 72 h 297"/>
                <a:gd name="T44" fmla="*/ 216 w 228"/>
                <a:gd name="T45" fmla="*/ 75 h 297"/>
                <a:gd name="T46" fmla="*/ 221 w 228"/>
                <a:gd name="T47" fmla="*/ 78 h 297"/>
                <a:gd name="T48" fmla="*/ 226 w 228"/>
                <a:gd name="T49" fmla="*/ 83 h 297"/>
                <a:gd name="T50" fmla="*/ 228 w 228"/>
                <a:gd name="T51" fmla="*/ 91 h 297"/>
                <a:gd name="T52" fmla="*/ 228 w 228"/>
                <a:gd name="T53" fmla="*/ 208 h 297"/>
                <a:gd name="T54" fmla="*/ 228 w 228"/>
                <a:gd name="T55" fmla="*/ 210 h 297"/>
                <a:gd name="T56" fmla="*/ 226 w 228"/>
                <a:gd name="T57" fmla="*/ 213 h 297"/>
                <a:gd name="T58" fmla="*/ 220 w 228"/>
                <a:gd name="T59" fmla="*/ 217 h 297"/>
                <a:gd name="T60" fmla="*/ 207 w 228"/>
                <a:gd name="T61" fmla="*/ 218 h 297"/>
                <a:gd name="T62" fmla="*/ 67 w 228"/>
                <a:gd name="T63" fmla="*/ 218 h 297"/>
                <a:gd name="T64" fmla="*/ 66 w 228"/>
                <a:gd name="T65" fmla="*/ 219 h 297"/>
                <a:gd name="T66" fmla="*/ 63 w 228"/>
                <a:gd name="T67" fmla="*/ 222 h 297"/>
                <a:gd name="T68" fmla="*/ 57 w 228"/>
                <a:gd name="T69" fmla="*/ 226 h 297"/>
                <a:gd name="T70" fmla="*/ 51 w 228"/>
                <a:gd name="T71" fmla="*/ 231 h 297"/>
                <a:gd name="T72" fmla="*/ 45 w 228"/>
                <a:gd name="T73" fmla="*/ 237 h 297"/>
                <a:gd name="T74" fmla="*/ 40 w 228"/>
                <a:gd name="T75" fmla="*/ 245 h 297"/>
                <a:gd name="T76" fmla="*/ 36 w 228"/>
                <a:gd name="T77" fmla="*/ 254 h 297"/>
                <a:gd name="T78" fmla="*/ 35 w 228"/>
                <a:gd name="T79" fmla="*/ 264 h 297"/>
                <a:gd name="T80" fmla="*/ 35 w 228"/>
                <a:gd name="T81" fmla="*/ 265 h 297"/>
                <a:gd name="T82" fmla="*/ 35 w 228"/>
                <a:gd name="T83" fmla="*/ 270 h 297"/>
                <a:gd name="T84" fmla="*/ 33 w 228"/>
                <a:gd name="T85" fmla="*/ 276 h 297"/>
                <a:gd name="T86" fmla="*/ 32 w 228"/>
                <a:gd name="T87" fmla="*/ 283 h 297"/>
                <a:gd name="T88" fmla="*/ 27 w 228"/>
                <a:gd name="T89" fmla="*/ 290 h 297"/>
                <a:gd name="T90" fmla="*/ 21 w 228"/>
                <a:gd name="T91" fmla="*/ 294 h 297"/>
                <a:gd name="T92" fmla="*/ 12 w 228"/>
                <a:gd name="T93" fmla="*/ 297 h 297"/>
                <a:gd name="T94" fmla="*/ 0 w 228"/>
                <a:gd name="T95" fmla="*/ 296 h 297"/>
                <a:gd name="T96" fmla="*/ 0 w 228"/>
                <a:gd name="T97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8" h="297">
                  <a:moveTo>
                    <a:pt x="0" y="0"/>
                  </a:moveTo>
                  <a:lnTo>
                    <a:pt x="1" y="0"/>
                  </a:lnTo>
                  <a:lnTo>
                    <a:pt x="4" y="1"/>
                  </a:lnTo>
                  <a:lnTo>
                    <a:pt x="7" y="1"/>
                  </a:lnTo>
                  <a:lnTo>
                    <a:pt x="11" y="4"/>
                  </a:lnTo>
                  <a:lnTo>
                    <a:pt x="17" y="8"/>
                  </a:lnTo>
                  <a:lnTo>
                    <a:pt x="21" y="15"/>
                  </a:lnTo>
                  <a:lnTo>
                    <a:pt x="25" y="24"/>
                  </a:lnTo>
                  <a:lnTo>
                    <a:pt x="28" y="36"/>
                  </a:lnTo>
                  <a:lnTo>
                    <a:pt x="28" y="38"/>
                  </a:lnTo>
                  <a:lnTo>
                    <a:pt x="28" y="41"/>
                  </a:lnTo>
                  <a:lnTo>
                    <a:pt x="28" y="46"/>
                  </a:lnTo>
                  <a:lnTo>
                    <a:pt x="30" y="52"/>
                  </a:lnTo>
                  <a:lnTo>
                    <a:pt x="34" y="58"/>
                  </a:lnTo>
                  <a:lnTo>
                    <a:pt x="39" y="64"/>
                  </a:lnTo>
                  <a:lnTo>
                    <a:pt x="47" y="68"/>
                  </a:lnTo>
                  <a:lnTo>
                    <a:pt x="59" y="72"/>
                  </a:lnTo>
                  <a:lnTo>
                    <a:pt x="194" y="72"/>
                  </a:lnTo>
                  <a:lnTo>
                    <a:pt x="196" y="72"/>
                  </a:lnTo>
                  <a:lnTo>
                    <a:pt x="199" y="72"/>
                  </a:lnTo>
                  <a:lnTo>
                    <a:pt x="204" y="72"/>
                  </a:lnTo>
                  <a:lnTo>
                    <a:pt x="210" y="72"/>
                  </a:lnTo>
                  <a:lnTo>
                    <a:pt x="216" y="75"/>
                  </a:lnTo>
                  <a:lnTo>
                    <a:pt x="221" y="78"/>
                  </a:lnTo>
                  <a:lnTo>
                    <a:pt x="226" y="83"/>
                  </a:lnTo>
                  <a:lnTo>
                    <a:pt x="228" y="91"/>
                  </a:lnTo>
                  <a:lnTo>
                    <a:pt x="228" y="208"/>
                  </a:lnTo>
                  <a:lnTo>
                    <a:pt x="228" y="210"/>
                  </a:lnTo>
                  <a:lnTo>
                    <a:pt x="226" y="213"/>
                  </a:lnTo>
                  <a:lnTo>
                    <a:pt x="220" y="217"/>
                  </a:lnTo>
                  <a:lnTo>
                    <a:pt x="207" y="218"/>
                  </a:lnTo>
                  <a:lnTo>
                    <a:pt x="67" y="218"/>
                  </a:lnTo>
                  <a:lnTo>
                    <a:pt x="66" y="219"/>
                  </a:lnTo>
                  <a:lnTo>
                    <a:pt x="63" y="222"/>
                  </a:lnTo>
                  <a:lnTo>
                    <a:pt x="57" y="226"/>
                  </a:lnTo>
                  <a:lnTo>
                    <a:pt x="51" y="231"/>
                  </a:lnTo>
                  <a:lnTo>
                    <a:pt x="45" y="237"/>
                  </a:lnTo>
                  <a:lnTo>
                    <a:pt x="40" y="245"/>
                  </a:lnTo>
                  <a:lnTo>
                    <a:pt x="36" y="254"/>
                  </a:lnTo>
                  <a:lnTo>
                    <a:pt x="35" y="264"/>
                  </a:lnTo>
                  <a:lnTo>
                    <a:pt x="35" y="265"/>
                  </a:lnTo>
                  <a:lnTo>
                    <a:pt x="35" y="270"/>
                  </a:lnTo>
                  <a:lnTo>
                    <a:pt x="33" y="276"/>
                  </a:lnTo>
                  <a:lnTo>
                    <a:pt x="32" y="283"/>
                  </a:lnTo>
                  <a:lnTo>
                    <a:pt x="27" y="290"/>
                  </a:lnTo>
                  <a:lnTo>
                    <a:pt x="21" y="294"/>
                  </a:lnTo>
                  <a:lnTo>
                    <a:pt x="12" y="297"/>
                  </a:lnTo>
                  <a:lnTo>
                    <a:pt x="0" y="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1754188" y="2001838"/>
              <a:ext cx="149225" cy="95250"/>
            </a:xfrm>
            <a:custGeom>
              <a:avLst/>
              <a:gdLst>
                <a:gd name="T0" fmla="*/ 94 w 94"/>
                <a:gd name="T1" fmla="*/ 52 h 60"/>
                <a:gd name="T2" fmla="*/ 93 w 94"/>
                <a:gd name="T3" fmla="*/ 55 h 60"/>
                <a:gd name="T4" fmla="*/ 92 w 94"/>
                <a:gd name="T5" fmla="*/ 57 h 60"/>
                <a:gd name="T6" fmla="*/ 89 w 94"/>
                <a:gd name="T7" fmla="*/ 59 h 60"/>
                <a:gd name="T8" fmla="*/ 85 w 94"/>
                <a:gd name="T9" fmla="*/ 60 h 60"/>
                <a:gd name="T10" fmla="*/ 10 w 94"/>
                <a:gd name="T11" fmla="*/ 60 h 60"/>
                <a:gd name="T12" fmla="*/ 6 w 94"/>
                <a:gd name="T13" fmla="*/ 59 h 60"/>
                <a:gd name="T14" fmla="*/ 3 w 94"/>
                <a:gd name="T15" fmla="*/ 57 h 60"/>
                <a:gd name="T16" fmla="*/ 1 w 94"/>
                <a:gd name="T17" fmla="*/ 55 h 60"/>
                <a:gd name="T18" fmla="*/ 0 w 94"/>
                <a:gd name="T19" fmla="*/ 52 h 60"/>
                <a:gd name="T20" fmla="*/ 0 w 94"/>
                <a:gd name="T21" fmla="*/ 8 h 60"/>
                <a:gd name="T22" fmla="*/ 1 w 94"/>
                <a:gd name="T23" fmla="*/ 5 h 60"/>
                <a:gd name="T24" fmla="*/ 3 w 94"/>
                <a:gd name="T25" fmla="*/ 2 h 60"/>
                <a:gd name="T26" fmla="*/ 6 w 94"/>
                <a:gd name="T27" fmla="*/ 1 h 60"/>
                <a:gd name="T28" fmla="*/ 10 w 94"/>
                <a:gd name="T29" fmla="*/ 0 h 60"/>
                <a:gd name="T30" fmla="*/ 85 w 94"/>
                <a:gd name="T31" fmla="*/ 0 h 60"/>
                <a:gd name="T32" fmla="*/ 89 w 94"/>
                <a:gd name="T33" fmla="*/ 1 h 60"/>
                <a:gd name="T34" fmla="*/ 92 w 94"/>
                <a:gd name="T35" fmla="*/ 2 h 60"/>
                <a:gd name="T36" fmla="*/ 93 w 94"/>
                <a:gd name="T37" fmla="*/ 5 h 60"/>
                <a:gd name="T38" fmla="*/ 94 w 94"/>
                <a:gd name="T39" fmla="*/ 8 h 60"/>
                <a:gd name="T40" fmla="*/ 94 w 94"/>
                <a:gd name="T41" fmla="*/ 5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4" h="60">
                  <a:moveTo>
                    <a:pt x="94" y="52"/>
                  </a:moveTo>
                  <a:lnTo>
                    <a:pt x="93" y="55"/>
                  </a:lnTo>
                  <a:lnTo>
                    <a:pt x="92" y="57"/>
                  </a:lnTo>
                  <a:lnTo>
                    <a:pt x="89" y="59"/>
                  </a:lnTo>
                  <a:lnTo>
                    <a:pt x="85" y="60"/>
                  </a:lnTo>
                  <a:lnTo>
                    <a:pt x="10" y="60"/>
                  </a:lnTo>
                  <a:lnTo>
                    <a:pt x="6" y="59"/>
                  </a:lnTo>
                  <a:lnTo>
                    <a:pt x="3" y="57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1"/>
                  </a:lnTo>
                  <a:lnTo>
                    <a:pt x="10" y="0"/>
                  </a:lnTo>
                  <a:lnTo>
                    <a:pt x="85" y="0"/>
                  </a:lnTo>
                  <a:lnTo>
                    <a:pt x="89" y="1"/>
                  </a:lnTo>
                  <a:lnTo>
                    <a:pt x="92" y="2"/>
                  </a:lnTo>
                  <a:lnTo>
                    <a:pt x="93" y="5"/>
                  </a:lnTo>
                  <a:lnTo>
                    <a:pt x="94" y="8"/>
                  </a:lnTo>
                  <a:lnTo>
                    <a:pt x="94" y="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1768476" y="2020888"/>
              <a:ext cx="122238" cy="58738"/>
            </a:xfrm>
            <a:custGeom>
              <a:avLst/>
              <a:gdLst>
                <a:gd name="T0" fmla="*/ 77 w 77"/>
                <a:gd name="T1" fmla="*/ 32 h 37"/>
                <a:gd name="T2" fmla="*/ 76 w 77"/>
                <a:gd name="T3" fmla="*/ 34 h 37"/>
                <a:gd name="T4" fmla="*/ 74 w 77"/>
                <a:gd name="T5" fmla="*/ 35 h 37"/>
                <a:gd name="T6" fmla="*/ 73 w 77"/>
                <a:gd name="T7" fmla="*/ 36 h 37"/>
                <a:gd name="T8" fmla="*/ 70 w 77"/>
                <a:gd name="T9" fmla="*/ 37 h 37"/>
                <a:gd name="T10" fmla="*/ 7 w 77"/>
                <a:gd name="T11" fmla="*/ 37 h 37"/>
                <a:gd name="T12" fmla="*/ 4 w 77"/>
                <a:gd name="T13" fmla="*/ 36 h 37"/>
                <a:gd name="T14" fmla="*/ 2 w 77"/>
                <a:gd name="T15" fmla="*/ 35 h 37"/>
                <a:gd name="T16" fmla="*/ 1 w 77"/>
                <a:gd name="T17" fmla="*/ 34 h 37"/>
                <a:gd name="T18" fmla="*/ 0 w 77"/>
                <a:gd name="T19" fmla="*/ 32 h 37"/>
                <a:gd name="T20" fmla="*/ 0 w 77"/>
                <a:gd name="T21" fmla="*/ 4 h 37"/>
                <a:gd name="T22" fmla="*/ 1 w 77"/>
                <a:gd name="T23" fmla="*/ 2 h 37"/>
                <a:gd name="T24" fmla="*/ 2 w 77"/>
                <a:gd name="T25" fmla="*/ 0 h 37"/>
                <a:gd name="T26" fmla="*/ 4 w 77"/>
                <a:gd name="T27" fmla="*/ 0 h 37"/>
                <a:gd name="T28" fmla="*/ 7 w 77"/>
                <a:gd name="T29" fmla="*/ 0 h 37"/>
                <a:gd name="T30" fmla="*/ 70 w 77"/>
                <a:gd name="T31" fmla="*/ 0 h 37"/>
                <a:gd name="T32" fmla="*/ 73 w 77"/>
                <a:gd name="T33" fmla="*/ 0 h 37"/>
                <a:gd name="T34" fmla="*/ 74 w 77"/>
                <a:gd name="T35" fmla="*/ 0 h 37"/>
                <a:gd name="T36" fmla="*/ 76 w 77"/>
                <a:gd name="T37" fmla="*/ 2 h 37"/>
                <a:gd name="T38" fmla="*/ 77 w 77"/>
                <a:gd name="T39" fmla="*/ 4 h 37"/>
                <a:gd name="T40" fmla="*/ 77 w 77"/>
                <a:gd name="T41" fmla="*/ 3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7" h="37">
                  <a:moveTo>
                    <a:pt x="77" y="32"/>
                  </a:moveTo>
                  <a:lnTo>
                    <a:pt x="76" y="34"/>
                  </a:lnTo>
                  <a:lnTo>
                    <a:pt x="74" y="35"/>
                  </a:lnTo>
                  <a:lnTo>
                    <a:pt x="73" y="36"/>
                  </a:lnTo>
                  <a:lnTo>
                    <a:pt x="70" y="37"/>
                  </a:lnTo>
                  <a:lnTo>
                    <a:pt x="7" y="37"/>
                  </a:lnTo>
                  <a:lnTo>
                    <a:pt x="4" y="36"/>
                  </a:lnTo>
                  <a:lnTo>
                    <a:pt x="2" y="35"/>
                  </a:lnTo>
                  <a:lnTo>
                    <a:pt x="1" y="34"/>
                  </a:lnTo>
                  <a:lnTo>
                    <a:pt x="0" y="32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0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6" y="2"/>
                  </a:lnTo>
                  <a:lnTo>
                    <a:pt x="77" y="4"/>
                  </a:lnTo>
                  <a:lnTo>
                    <a:pt x="77" y="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33"/>
            <p:cNvSpPr>
              <a:spLocks/>
            </p:cNvSpPr>
            <p:nvPr/>
          </p:nvSpPr>
          <p:spPr bwMode="auto">
            <a:xfrm>
              <a:off x="1758951" y="1992313"/>
              <a:ext cx="136525" cy="4763"/>
            </a:xfrm>
            <a:custGeom>
              <a:avLst/>
              <a:gdLst>
                <a:gd name="T0" fmla="*/ 0 w 86"/>
                <a:gd name="T1" fmla="*/ 3 h 3"/>
                <a:gd name="T2" fmla="*/ 86 w 86"/>
                <a:gd name="T3" fmla="*/ 3 h 3"/>
                <a:gd name="T4" fmla="*/ 83 w 86"/>
                <a:gd name="T5" fmla="*/ 3 h 3"/>
                <a:gd name="T6" fmla="*/ 76 w 86"/>
                <a:gd name="T7" fmla="*/ 3 h 3"/>
                <a:gd name="T8" fmla="*/ 66 w 86"/>
                <a:gd name="T9" fmla="*/ 2 h 3"/>
                <a:gd name="T10" fmla="*/ 52 w 86"/>
                <a:gd name="T11" fmla="*/ 1 h 3"/>
                <a:gd name="T12" fmla="*/ 38 w 86"/>
                <a:gd name="T13" fmla="*/ 0 h 3"/>
                <a:gd name="T14" fmla="*/ 25 w 86"/>
                <a:gd name="T15" fmla="*/ 0 h 3"/>
                <a:gd name="T16" fmla="*/ 11 w 86"/>
                <a:gd name="T17" fmla="*/ 1 h 3"/>
                <a:gd name="T18" fmla="*/ 0 w 86"/>
                <a:gd name="T1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3">
                  <a:moveTo>
                    <a:pt x="0" y="3"/>
                  </a:moveTo>
                  <a:lnTo>
                    <a:pt x="86" y="3"/>
                  </a:lnTo>
                  <a:lnTo>
                    <a:pt x="83" y="3"/>
                  </a:lnTo>
                  <a:lnTo>
                    <a:pt x="76" y="3"/>
                  </a:lnTo>
                  <a:lnTo>
                    <a:pt x="66" y="2"/>
                  </a:lnTo>
                  <a:lnTo>
                    <a:pt x="52" y="1"/>
                  </a:lnTo>
                  <a:lnTo>
                    <a:pt x="38" y="0"/>
                  </a:lnTo>
                  <a:lnTo>
                    <a:pt x="25" y="0"/>
                  </a:lnTo>
                  <a:lnTo>
                    <a:pt x="11" y="1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34"/>
            <p:cNvSpPr>
              <a:spLocks/>
            </p:cNvSpPr>
            <p:nvPr/>
          </p:nvSpPr>
          <p:spPr bwMode="auto">
            <a:xfrm>
              <a:off x="1725613" y="2146300"/>
              <a:ext cx="242888" cy="12700"/>
            </a:xfrm>
            <a:custGeom>
              <a:avLst/>
              <a:gdLst>
                <a:gd name="T0" fmla="*/ 0 w 153"/>
                <a:gd name="T1" fmla="*/ 8 h 8"/>
                <a:gd name="T2" fmla="*/ 145 w 153"/>
                <a:gd name="T3" fmla="*/ 7 h 8"/>
                <a:gd name="T4" fmla="*/ 146 w 153"/>
                <a:gd name="T5" fmla="*/ 7 h 8"/>
                <a:gd name="T6" fmla="*/ 149 w 153"/>
                <a:gd name="T7" fmla="*/ 5 h 8"/>
                <a:gd name="T8" fmla="*/ 152 w 153"/>
                <a:gd name="T9" fmla="*/ 3 h 8"/>
                <a:gd name="T10" fmla="*/ 153 w 153"/>
                <a:gd name="T11" fmla="*/ 0 h 8"/>
                <a:gd name="T12" fmla="*/ 152 w 153"/>
                <a:gd name="T13" fmla="*/ 0 h 8"/>
                <a:gd name="T14" fmla="*/ 149 w 153"/>
                <a:gd name="T15" fmla="*/ 0 h 8"/>
                <a:gd name="T16" fmla="*/ 145 w 153"/>
                <a:gd name="T17" fmla="*/ 1 h 8"/>
                <a:gd name="T18" fmla="*/ 141 w 153"/>
                <a:gd name="T19" fmla="*/ 1 h 8"/>
                <a:gd name="T20" fmla="*/ 0 w 153"/>
                <a:gd name="T21" fmla="*/ 4 h 8"/>
                <a:gd name="T22" fmla="*/ 0 w 153"/>
                <a:gd name="T2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3" h="8">
                  <a:moveTo>
                    <a:pt x="0" y="8"/>
                  </a:moveTo>
                  <a:lnTo>
                    <a:pt x="145" y="7"/>
                  </a:lnTo>
                  <a:lnTo>
                    <a:pt x="146" y="7"/>
                  </a:lnTo>
                  <a:lnTo>
                    <a:pt x="149" y="5"/>
                  </a:lnTo>
                  <a:lnTo>
                    <a:pt x="152" y="3"/>
                  </a:lnTo>
                  <a:lnTo>
                    <a:pt x="153" y="0"/>
                  </a:lnTo>
                  <a:lnTo>
                    <a:pt x="152" y="0"/>
                  </a:lnTo>
                  <a:lnTo>
                    <a:pt x="149" y="0"/>
                  </a:lnTo>
                  <a:lnTo>
                    <a:pt x="145" y="1"/>
                  </a:lnTo>
                  <a:lnTo>
                    <a:pt x="141" y="1"/>
                  </a:lnTo>
                  <a:lnTo>
                    <a:pt x="0" y="4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1547813" y="1812925"/>
              <a:ext cx="14288" cy="485775"/>
            </a:xfrm>
            <a:custGeom>
              <a:avLst/>
              <a:gdLst>
                <a:gd name="T0" fmla="*/ 9 w 9"/>
                <a:gd name="T1" fmla="*/ 0 h 306"/>
                <a:gd name="T2" fmla="*/ 9 w 9"/>
                <a:gd name="T3" fmla="*/ 306 h 306"/>
                <a:gd name="T4" fmla="*/ 6 w 9"/>
                <a:gd name="T5" fmla="*/ 275 h 306"/>
                <a:gd name="T6" fmla="*/ 1 w 9"/>
                <a:gd name="T7" fmla="*/ 198 h 306"/>
                <a:gd name="T8" fmla="*/ 0 w 9"/>
                <a:gd name="T9" fmla="*/ 99 h 306"/>
                <a:gd name="T10" fmla="*/ 9 w 9"/>
                <a:gd name="T11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306">
                  <a:moveTo>
                    <a:pt x="9" y="0"/>
                  </a:moveTo>
                  <a:lnTo>
                    <a:pt x="9" y="306"/>
                  </a:lnTo>
                  <a:lnTo>
                    <a:pt x="6" y="275"/>
                  </a:lnTo>
                  <a:lnTo>
                    <a:pt x="1" y="198"/>
                  </a:lnTo>
                  <a:lnTo>
                    <a:pt x="0" y="9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36"/>
            <p:cNvSpPr>
              <a:spLocks/>
            </p:cNvSpPr>
            <p:nvPr/>
          </p:nvSpPr>
          <p:spPr bwMode="auto">
            <a:xfrm>
              <a:off x="2033588" y="1787525"/>
              <a:ext cx="671513" cy="585788"/>
            </a:xfrm>
            <a:custGeom>
              <a:avLst/>
              <a:gdLst>
                <a:gd name="T0" fmla="*/ 0 w 423"/>
                <a:gd name="T1" fmla="*/ 21 h 369"/>
                <a:gd name="T2" fmla="*/ 0 w 423"/>
                <a:gd name="T3" fmla="*/ 343 h 369"/>
                <a:gd name="T4" fmla="*/ 0 w 423"/>
                <a:gd name="T5" fmla="*/ 343 h 369"/>
                <a:gd name="T6" fmla="*/ 0 w 423"/>
                <a:gd name="T7" fmla="*/ 345 h 369"/>
                <a:gd name="T8" fmla="*/ 1 w 423"/>
                <a:gd name="T9" fmla="*/ 346 h 369"/>
                <a:gd name="T10" fmla="*/ 3 w 423"/>
                <a:gd name="T11" fmla="*/ 350 h 369"/>
                <a:gd name="T12" fmla="*/ 5 w 423"/>
                <a:gd name="T13" fmla="*/ 352 h 369"/>
                <a:gd name="T14" fmla="*/ 9 w 423"/>
                <a:gd name="T15" fmla="*/ 355 h 369"/>
                <a:gd name="T16" fmla="*/ 14 w 423"/>
                <a:gd name="T17" fmla="*/ 358 h 369"/>
                <a:gd name="T18" fmla="*/ 22 w 423"/>
                <a:gd name="T19" fmla="*/ 359 h 369"/>
                <a:gd name="T20" fmla="*/ 24 w 423"/>
                <a:gd name="T21" fmla="*/ 359 h 369"/>
                <a:gd name="T22" fmla="*/ 30 w 423"/>
                <a:gd name="T23" fmla="*/ 360 h 369"/>
                <a:gd name="T24" fmla="*/ 38 w 423"/>
                <a:gd name="T25" fmla="*/ 361 h 369"/>
                <a:gd name="T26" fmla="*/ 51 w 423"/>
                <a:gd name="T27" fmla="*/ 362 h 369"/>
                <a:gd name="T28" fmla="*/ 66 w 423"/>
                <a:gd name="T29" fmla="*/ 363 h 369"/>
                <a:gd name="T30" fmla="*/ 86 w 423"/>
                <a:gd name="T31" fmla="*/ 365 h 369"/>
                <a:gd name="T32" fmla="*/ 106 w 423"/>
                <a:gd name="T33" fmla="*/ 365 h 369"/>
                <a:gd name="T34" fmla="*/ 131 w 423"/>
                <a:gd name="T35" fmla="*/ 367 h 369"/>
                <a:gd name="T36" fmla="*/ 158 w 423"/>
                <a:gd name="T37" fmla="*/ 368 h 369"/>
                <a:gd name="T38" fmla="*/ 188 w 423"/>
                <a:gd name="T39" fmla="*/ 368 h 369"/>
                <a:gd name="T40" fmla="*/ 220 w 423"/>
                <a:gd name="T41" fmla="*/ 369 h 369"/>
                <a:gd name="T42" fmla="*/ 253 w 423"/>
                <a:gd name="T43" fmla="*/ 368 h 369"/>
                <a:gd name="T44" fmla="*/ 289 w 423"/>
                <a:gd name="T45" fmla="*/ 367 h 369"/>
                <a:gd name="T46" fmla="*/ 327 w 423"/>
                <a:gd name="T47" fmla="*/ 365 h 369"/>
                <a:gd name="T48" fmla="*/ 366 w 423"/>
                <a:gd name="T49" fmla="*/ 362 h 369"/>
                <a:gd name="T50" fmla="*/ 407 w 423"/>
                <a:gd name="T51" fmla="*/ 359 h 369"/>
                <a:gd name="T52" fmla="*/ 409 w 423"/>
                <a:gd name="T53" fmla="*/ 358 h 369"/>
                <a:gd name="T54" fmla="*/ 416 w 423"/>
                <a:gd name="T55" fmla="*/ 354 h 369"/>
                <a:gd name="T56" fmla="*/ 421 w 423"/>
                <a:gd name="T57" fmla="*/ 347 h 369"/>
                <a:gd name="T58" fmla="*/ 423 w 423"/>
                <a:gd name="T59" fmla="*/ 339 h 369"/>
                <a:gd name="T60" fmla="*/ 423 w 423"/>
                <a:gd name="T61" fmla="*/ 32 h 369"/>
                <a:gd name="T62" fmla="*/ 422 w 423"/>
                <a:gd name="T63" fmla="*/ 29 h 369"/>
                <a:gd name="T64" fmla="*/ 417 w 423"/>
                <a:gd name="T65" fmla="*/ 23 h 369"/>
                <a:gd name="T66" fmla="*/ 411 w 423"/>
                <a:gd name="T67" fmla="*/ 16 h 369"/>
                <a:gd name="T68" fmla="*/ 402 w 423"/>
                <a:gd name="T69" fmla="*/ 12 h 369"/>
                <a:gd name="T70" fmla="*/ 399 w 423"/>
                <a:gd name="T71" fmla="*/ 12 h 369"/>
                <a:gd name="T72" fmla="*/ 393 w 423"/>
                <a:gd name="T73" fmla="*/ 11 h 369"/>
                <a:gd name="T74" fmla="*/ 383 w 423"/>
                <a:gd name="T75" fmla="*/ 9 h 369"/>
                <a:gd name="T76" fmla="*/ 369 w 423"/>
                <a:gd name="T77" fmla="*/ 8 h 369"/>
                <a:gd name="T78" fmla="*/ 351 w 423"/>
                <a:gd name="T79" fmla="*/ 7 h 369"/>
                <a:gd name="T80" fmla="*/ 331 w 423"/>
                <a:gd name="T81" fmla="*/ 5 h 369"/>
                <a:gd name="T82" fmla="*/ 308 w 423"/>
                <a:gd name="T83" fmla="*/ 4 h 369"/>
                <a:gd name="T84" fmla="*/ 282 w 423"/>
                <a:gd name="T85" fmla="*/ 2 h 369"/>
                <a:gd name="T86" fmla="*/ 254 w 423"/>
                <a:gd name="T87" fmla="*/ 1 h 369"/>
                <a:gd name="T88" fmla="*/ 224 w 423"/>
                <a:gd name="T89" fmla="*/ 1 h 369"/>
                <a:gd name="T90" fmla="*/ 192 w 423"/>
                <a:gd name="T91" fmla="*/ 0 h 369"/>
                <a:gd name="T92" fmla="*/ 159 w 423"/>
                <a:gd name="T93" fmla="*/ 0 h 369"/>
                <a:gd name="T94" fmla="*/ 125 w 423"/>
                <a:gd name="T95" fmla="*/ 1 h 369"/>
                <a:gd name="T96" fmla="*/ 89 w 423"/>
                <a:gd name="T97" fmla="*/ 2 h 369"/>
                <a:gd name="T98" fmla="*/ 54 w 423"/>
                <a:gd name="T99" fmla="*/ 4 h 369"/>
                <a:gd name="T100" fmla="*/ 18 w 423"/>
                <a:gd name="T101" fmla="*/ 8 h 369"/>
                <a:gd name="T102" fmla="*/ 16 w 423"/>
                <a:gd name="T103" fmla="*/ 8 h 369"/>
                <a:gd name="T104" fmla="*/ 10 w 423"/>
                <a:gd name="T105" fmla="*/ 8 h 369"/>
                <a:gd name="T106" fmla="*/ 5 w 423"/>
                <a:gd name="T107" fmla="*/ 12 h 369"/>
                <a:gd name="T108" fmla="*/ 0 w 423"/>
                <a:gd name="T109" fmla="*/ 2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3" h="369">
                  <a:moveTo>
                    <a:pt x="0" y="21"/>
                  </a:moveTo>
                  <a:lnTo>
                    <a:pt x="0" y="343"/>
                  </a:lnTo>
                  <a:lnTo>
                    <a:pt x="0" y="343"/>
                  </a:lnTo>
                  <a:lnTo>
                    <a:pt x="0" y="345"/>
                  </a:lnTo>
                  <a:lnTo>
                    <a:pt x="1" y="346"/>
                  </a:lnTo>
                  <a:lnTo>
                    <a:pt x="3" y="350"/>
                  </a:lnTo>
                  <a:lnTo>
                    <a:pt x="5" y="352"/>
                  </a:lnTo>
                  <a:lnTo>
                    <a:pt x="9" y="355"/>
                  </a:lnTo>
                  <a:lnTo>
                    <a:pt x="14" y="358"/>
                  </a:lnTo>
                  <a:lnTo>
                    <a:pt x="22" y="359"/>
                  </a:lnTo>
                  <a:lnTo>
                    <a:pt x="24" y="359"/>
                  </a:lnTo>
                  <a:lnTo>
                    <a:pt x="30" y="360"/>
                  </a:lnTo>
                  <a:lnTo>
                    <a:pt x="38" y="361"/>
                  </a:lnTo>
                  <a:lnTo>
                    <a:pt x="51" y="362"/>
                  </a:lnTo>
                  <a:lnTo>
                    <a:pt x="66" y="363"/>
                  </a:lnTo>
                  <a:lnTo>
                    <a:pt x="86" y="365"/>
                  </a:lnTo>
                  <a:lnTo>
                    <a:pt x="106" y="365"/>
                  </a:lnTo>
                  <a:lnTo>
                    <a:pt x="131" y="367"/>
                  </a:lnTo>
                  <a:lnTo>
                    <a:pt x="158" y="368"/>
                  </a:lnTo>
                  <a:lnTo>
                    <a:pt x="188" y="368"/>
                  </a:lnTo>
                  <a:lnTo>
                    <a:pt x="220" y="369"/>
                  </a:lnTo>
                  <a:lnTo>
                    <a:pt x="253" y="368"/>
                  </a:lnTo>
                  <a:lnTo>
                    <a:pt x="289" y="367"/>
                  </a:lnTo>
                  <a:lnTo>
                    <a:pt x="327" y="365"/>
                  </a:lnTo>
                  <a:lnTo>
                    <a:pt x="366" y="362"/>
                  </a:lnTo>
                  <a:lnTo>
                    <a:pt x="407" y="359"/>
                  </a:lnTo>
                  <a:lnTo>
                    <a:pt x="409" y="358"/>
                  </a:lnTo>
                  <a:lnTo>
                    <a:pt x="416" y="354"/>
                  </a:lnTo>
                  <a:lnTo>
                    <a:pt x="421" y="347"/>
                  </a:lnTo>
                  <a:lnTo>
                    <a:pt x="423" y="339"/>
                  </a:lnTo>
                  <a:lnTo>
                    <a:pt x="423" y="32"/>
                  </a:lnTo>
                  <a:lnTo>
                    <a:pt x="422" y="29"/>
                  </a:lnTo>
                  <a:lnTo>
                    <a:pt x="417" y="23"/>
                  </a:lnTo>
                  <a:lnTo>
                    <a:pt x="411" y="16"/>
                  </a:lnTo>
                  <a:lnTo>
                    <a:pt x="402" y="12"/>
                  </a:lnTo>
                  <a:lnTo>
                    <a:pt x="399" y="12"/>
                  </a:lnTo>
                  <a:lnTo>
                    <a:pt x="393" y="11"/>
                  </a:lnTo>
                  <a:lnTo>
                    <a:pt x="383" y="9"/>
                  </a:lnTo>
                  <a:lnTo>
                    <a:pt x="369" y="8"/>
                  </a:lnTo>
                  <a:lnTo>
                    <a:pt x="351" y="7"/>
                  </a:lnTo>
                  <a:lnTo>
                    <a:pt x="331" y="5"/>
                  </a:lnTo>
                  <a:lnTo>
                    <a:pt x="308" y="4"/>
                  </a:lnTo>
                  <a:lnTo>
                    <a:pt x="282" y="2"/>
                  </a:lnTo>
                  <a:lnTo>
                    <a:pt x="254" y="1"/>
                  </a:lnTo>
                  <a:lnTo>
                    <a:pt x="224" y="1"/>
                  </a:lnTo>
                  <a:lnTo>
                    <a:pt x="192" y="0"/>
                  </a:lnTo>
                  <a:lnTo>
                    <a:pt x="159" y="0"/>
                  </a:lnTo>
                  <a:lnTo>
                    <a:pt x="125" y="1"/>
                  </a:lnTo>
                  <a:lnTo>
                    <a:pt x="89" y="2"/>
                  </a:lnTo>
                  <a:lnTo>
                    <a:pt x="54" y="4"/>
                  </a:lnTo>
                  <a:lnTo>
                    <a:pt x="18" y="8"/>
                  </a:lnTo>
                  <a:lnTo>
                    <a:pt x="16" y="8"/>
                  </a:lnTo>
                  <a:lnTo>
                    <a:pt x="10" y="8"/>
                  </a:lnTo>
                  <a:lnTo>
                    <a:pt x="5" y="12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37"/>
            <p:cNvSpPr>
              <a:spLocks/>
            </p:cNvSpPr>
            <p:nvPr/>
          </p:nvSpPr>
          <p:spPr bwMode="auto">
            <a:xfrm>
              <a:off x="2016126" y="1778000"/>
              <a:ext cx="673100" cy="585788"/>
            </a:xfrm>
            <a:custGeom>
              <a:avLst/>
              <a:gdLst>
                <a:gd name="T0" fmla="*/ 0 w 424"/>
                <a:gd name="T1" fmla="*/ 22 h 369"/>
                <a:gd name="T2" fmla="*/ 0 w 424"/>
                <a:gd name="T3" fmla="*/ 343 h 369"/>
                <a:gd name="T4" fmla="*/ 0 w 424"/>
                <a:gd name="T5" fmla="*/ 344 h 369"/>
                <a:gd name="T6" fmla="*/ 0 w 424"/>
                <a:gd name="T7" fmla="*/ 345 h 369"/>
                <a:gd name="T8" fmla="*/ 1 w 424"/>
                <a:gd name="T9" fmla="*/ 347 h 369"/>
                <a:gd name="T10" fmla="*/ 3 w 424"/>
                <a:gd name="T11" fmla="*/ 350 h 369"/>
                <a:gd name="T12" fmla="*/ 5 w 424"/>
                <a:gd name="T13" fmla="*/ 352 h 369"/>
                <a:gd name="T14" fmla="*/ 9 w 424"/>
                <a:gd name="T15" fmla="*/ 356 h 369"/>
                <a:gd name="T16" fmla="*/ 14 w 424"/>
                <a:gd name="T17" fmla="*/ 358 h 369"/>
                <a:gd name="T18" fmla="*/ 22 w 424"/>
                <a:gd name="T19" fmla="*/ 360 h 369"/>
                <a:gd name="T20" fmla="*/ 24 w 424"/>
                <a:gd name="T21" fmla="*/ 360 h 369"/>
                <a:gd name="T22" fmla="*/ 30 w 424"/>
                <a:gd name="T23" fmla="*/ 360 h 369"/>
                <a:gd name="T24" fmla="*/ 38 w 424"/>
                <a:gd name="T25" fmla="*/ 361 h 369"/>
                <a:gd name="T26" fmla="*/ 51 w 424"/>
                <a:gd name="T27" fmla="*/ 363 h 369"/>
                <a:gd name="T28" fmla="*/ 66 w 424"/>
                <a:gd name="T29" fmla="*/ 364 h 369"/>
                <a:gd name="T30" fmla="*/ 86 w 424"/>
                <a:gd name="T31" fmla="*/ 365 h 369"/>
                <a:gd name="T32" fmla="*/ 107 w 424"/>
                <a:gd name="T33" fmla="*/ 366 h 369"/>
                <a:gd name="T34" fmla="*/ 131 w 424"/>
                <a:gd name="T35" fmla="*/ 367 h 369"/>
                <a:gd name="T36" fmla="*/ 159 w 424"/>
                <a:gd name="T37" fmla="*/ 368 h 369"/>
                <a:gd name="T38" fmla="*/ 188 w 424"/>
                <a:gd name="T39" fmla="*/ 368 h 369"/>
                <a:gd name="T40" fmla="*/ 220 w 424"/>
                <a:gd name="T41" fmla="*/ 369 h 369"/>
                <a:gd name="T42" fmla="*/ 253 w 424"/>
                <a:gd name="T43" fmla="*/ 368 h 369"/>
                <a:gd name="T44" fmla="*/ 289 w 424"/>
                <a:gd name="T45" fmla="*/ 367 h 369"/>
                <a:gd name="T46" fmla="*/ 327 w 424"/>
                <a:gd name="T47" fmla="*/ 365 h 369"/>
                <a:gd name="T48" fmla="*/ 366 w 424"/>
                <a:gd name="T49" fmla="*/ 363 h 369"/>
                <a:gd name="T50" fmla="*/ 407 w 424"/>
                <a:gd name="T51" fmla="*/ 360 h 369"/>
                <a:gd name="T52" fmla="*/ 410 w 424"/>
                <a:gd name="T53" fmla="*/ 358 h 369"/>
                <a:gd name="T54" fmla="*/ 416 w 424"/>
                <a:gd name="T55" fmla="*/ 354 h 369"/>
                <a:gd name="T56" fmla="*/ 421 w 424"/>
                <a:gd name="T57" fmla="*/ 348 h 369"/>
                <a:gd name="T58" fmla="*/ 424 w 424"/>
                <a:gd name="T59" fmla="*/ 339 h 369"/>
                <a:gd name="T60" fmla="*/ 424 w 424"/>
                <a:gd name="T61" fmla="*/ 33 h 369"/>
                <a:gd name="T62" fmla="*/ 422 w 424"/>
                <a:gd name="T63" fmla="*/ 29 h 369"/>
                <a:gd name="T64" fmla="*/ 417 w 424"/>
                <a:gd name="T65" fmla="*/ 23 h 369"/>
                <a:gd name="T66" fmla="*/ 411 w 424"/>
                <a:gd name="T67" fmla="*/ 16 h 369"/>
                <a:gd name="T68" fmla="*/ 402 w 424"/>
                <a:gd name="T69" fmla="*/ 12 h 369"/>
                <a:gd name="T70" fmla="*/ 400 w 424"/>
                <a:gd name="T71" fmla="*/ 12 h 369"/>
                <a:gd name="T72" fmla="*/ 393 w 424"/>
                <a:gd name="T73" fmla="*/ 11 h 369"/>
                <a:gd name="T74" fmla="*/ 383 w 424"/>
                <a:gd name="T75" fmla="*/ 10 h 369"/>
                <a:gd name="T76" fmla="*/ 369 w 424"/>
                <a:gd name="T77" fmla="*/ 9 h 369"/>
                <a:gd name="T78" fmla="*/ 351 w 424"/>
                <a:gd name="T79" fmla="*/ 7 h 369"/>
                <a:gd name="T80" fmla="*/ 331 w 424"/>
                <a:gd name="T81" fmla="*/ 6 h 369"/>
                <a:gd name="T82" fmla="*/ 308 w 424"/>
                <a:gd name="T83" fmla="*/ 4 h 369"/>
                <a:gd name="T84" fmla="*/ 283 w 424"/>
                <a:gd name="T85" fmla="*/ 3 h 369"/>
                <a:gd name="T86" fmla="*/ 254 w 424"/>
                <a:gd name="T87" fmla="*/ 2 h 369"/>
                <a:gd name="T88" fmla="*/ 224 w 424"/>
                <a:gd name="T89" fmla="*/ 1 h 369"/>
                <a:gd name="T90" fmla="*/ 193 w 424"/>
                <a:gd name="T91" fmla="*/ 0 h 369"/>
                <a:gd name="T92" fmla="*/ 159 w 424"/>
                <a:gd name="T93" fmla="*/ 0 h 369"/>
                <a:gd name="T94" fmla="*/ 125 w 424"/>
                <a:gd name="T95" fmla="*/ 1 h 369"/>
                <a:gd name="T96" fmla="*/ 90 w 424"/>
                <a:gd name="T97" fmla="*/ 3 h 369"/>
                <a:gd name="T98" fmla="*/ 54 w 424"/>
                <a:gd name="T99" fmla="*/ 5 h 369"/>
                <a:gd name="T100" fmla="*/ 18 w 424"/>
                <a:gd name="T101" fmla="*/ 8 h 369"/>
                <a:gd name="T102" fmla="*/ 16 w 424"/>
                <a:gd name="T103" fmla="*/ 8 h 369"/>
                <a:gd name="T104" fmla="*/ 10 w 424"/>
                <a:gd name="T105" fmla="*/ 9 h 369"/>
                <a:gd name="T106" fmla="*/ 5 w 424"/>
                <a:gd name="T107" fmla="*/ 12 h 369"/>
                <a:gd name="T108" fmla="*/ 0 w 424"/>
                <a:gd name="T109" fmla="*/ 22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4" h="369">
                  <a:moveTo>
                    <a:pt x="0" y="22"/>
                  </a:moveTo>
                  <a:lnTo>
                    <a:pt x="0" y="343"/>
                  </a:lnTo>
                  <a:lnTo>
                    <a:pt x="0" y="344"/>
                  </a:lnTo>
                  <a:lnTo>
                    <a:pt x="0" y="345"/>
                  </a:lnTo>
                  <a:lnTo>
                    <a:pt x="1" y="347"/>
                  </a:lnTo>
                  <a:lnTo>
                    <a:pt x="3" y="350"/>
                  </a:lnTo>
                  <a:lnTo>
                    <a:pt x="5" y="352"/>
                  </a:lnTo>
                  <a:lnTo>
                    <a:pt x="9" y="356"/>
                  </a:lnTo>
                  <a:lnTo>
                    <a:pt x="14" y="358"/>
                  </a:lnTo>
                  <a:lnTo>
                    <a:pt x="22" y="360"/>
                  </a:lnTo>
                  <a:lnTo>
                    <a:pt x="24" y="360"/>
                  </a:lnTo>
                  <a:lnTo>
                    <a:pt x="30" y="360"/>
                  </a:lnTo>
                  <a:lnTo>
                    <a:pt x="38" y="361"/>
                  </a:lnTo>
                  <a:lnTo>
                    <a:pt x="51" y="363"/>
                  </a:lnTo>
                  <a:lnTo>
                    <a:pt x="66" y="364"/>
                  </a:lnTo>
                  <a:lnTo>
                    <a:pt x="86" y="365"/>
                  </a:lnTo>
                  <a:lnTo>
                    <a:pt x="107" y="366"/>
                  </a:lnTo>
                  <a:lnTo>
                    <a:pt x="131" y="367"/>
                  </a:lnTo>
                  <a:lnTo>
                    <a:pt x="159" y="368"/>
                  </a:lnTo>
                  <a:lnTo>
                    <a:pt x="188" y="368"/>
                  </a:lnTo>
                  <a:lnTo>
                    <a:pt x="220" y="369"/>
                  </a:lnTo>
                  <a:lnTo>
                    <a:pt x="253" y="368"/>
                  </a:lnTo>
                  <a:lnTo>
                    <a:pt x="289" y="367"/>
                  </a:lnTo>
                  <a:lnTo>
                    <a:pt x="327" y="365"/>
                  </a:lnTo>
                  <a:lnTo>
                    <a:pt x="366" y="363"/>
                  </a:lnTo>
                  <a:lnTo>
                    <a:pt x="407" y="360"/>
                  </a:lnTo>
                  <a:lnTo>
                    <a:pt x="410" y="358"/>
                  </a:lnTo>
                  <a:lnTo>
                    <a:pt x="416" y="354"/>
                  </a:lnTo>
                  <a:lnTo>
                    <a:pt x="421" y="348"/>
                  </a:lnTo>
                  <a:lnTo>
                    <a:pt x="424" y="339"/>
                  </a:lnTo>
                  <a:lnTo>
                    <a:pt x="424" y="33"/>
                  </a:lnTo>
                  <a:lnTo>
                    <a:pt x="422" y="29"/>
                  </a:lnTo>
                  <a:lnTo>
                    <a:pt x="417" y="23"/>
                  </a:lnTo>
                  <a:lnTo>
                    <a:pt x="411" y="16"/>
                  </a:lnTo>
                  <a:lnTo>
                    <a:pt x="402" y="12"/>
                  </a:lnTo>
                  <a:lnTo>
                    <a:pt x="400" y="12"/>
                  </a:lnTo>
                  <a:lnTo>
                    <a:pt x="393" y="11"/>
                  </a:lnTo>
                  <a:lnTo>
                    <a:pt x="383" y="10"/>
                  </a:lnTo>
                  <a:lnTo>
                    <a:pt x="369" y="9"/>
                  </a:lnTo>
                  <a:lnTo>
                    <a:pt x="351" y="7"/>
                  </a:lnTo>
                  <a:lnTo>
                    <a:pt x="331" y="6"/>
                  </a:lnTo>
                  <a:lnTo>
                    <a:pt x="308" y="4"/>
                  </a:lnTo>
                  <a:lnTo>
                    <a:pt x="283" y="3"/>
                  </a:lnTo>
                  <a:lnTo>
                    <a:pt x="254" y="2"/>
                  </a:lnTo>
                  <a:lnTo>
                    <a:pt x="224" y="1"/>
                  </a:lnTo>
                  <a:lnTo>
                    <a:pt x="193" y="0"/>
                  </a:lnTo>
                  <a:lnTo>
                    <a:pt x="159" y="0"/>
                  </a:lnTo>
                  <a:lnTo>
                    <a:pt x="125" y="1"/>
                  </a:lnTo>
                  <a:lnTo>
                    <a:pt x="90" y="3"/>
                  </a:lnTo>
                  <a:lnTo>
                    <a:pt x="54" y="5"/>
                  </a:lnTo>
                  <a:lnTo>
                    <a:pt x="18" y="8"/>
                  </a:lnTo>
                  <a:lnTo>
                    <a:pt x="16" y="8"/>
                  </a:lnTo>
                  <a:lnTo>
                    <a:pt x="10" y="9"/>
                  </a:lnTo>
                  <a:lnTo>
                    <a:pt x="5" y="12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2038351" y="1797050"/>
              <a:ext cx="628650" cy="547688"/>
            </a:xfrm>
            <a:custGeom>
              <a:avLst/>
              <a:gdLst>
                <a:gd name="T0" fmla="*/ 0 w 396"/>
                <a:gd name="T1" fmla="*/ 20 h 345"/>
                <a:gd name="T2" fmla="*/ 0 w 396"/>
                <a:gd name="T3" fmla="*/ 321 h 345"/>
                <a:gd name="T4" fmla="*/ 0 w 396"/>
                <a:gd name="T5" fmla="*/ 323 h 345"/>
                <a:gd name="T6" fmla="*/ 2 w 396"/>
                <a:gd name="T7" fmla="*/ 327 h 345"/>
                <a:gd name="T8" fmla="*/ 8 w 396"/>
                <a:gd name="T9" fmla="*/ 333 h 345"/>
                <a:gd name="T10" fmla="*/ 21 w 396"/>
                <a:gd name="T11" fmla="*/ 337 h 345"/>
                <a:gd name="T12" fmla="*/ 22 w 396"/>
                <a:gd name="T13" fmla="*/ 337 h 345"/>
                <a:gd name="T14" fmla="*/ 27 w 396"/>
                <a:gd name="T15" fmla="*/ 337 h 345"/>
                <a:gd name="T16" fmla="*/ 36 w 396"/>
                <a:gd name="T17" fmla="*/ 338 h 345"/>
                <a:gd name="T18" fmla="*/ 48 w 396"/>
                <a:gd name="T19" fmla="*/ 339 h 345"/>
                <a:gd name="T20" fmla="*/ 62 w 396"/>
                <a:gd name="T21" fmla="*/ 340 h 345"/>
                <a:gd name="T22" fmla="*/ 79 w 396"/>
                <a:gd name="T23" fmla="*/ 341 h 345"/>
                <a:gd name="T24" fmla="*/ 100 w 396"/>
                <a:gd name="T25" fmla="*/ 343 h 345"/>
                <a:gd name="T26" fmla="*/ 123 w 396"/>
                <a:gd name="T27" fmla="*/ 344 h 345"/>
                <a:gd name="T28" fmla="*/ 148 w 396"/>
                <a:gd name="T29" fmla="*/ 344 h 345"/>
                <a:gd name="T30" fmla="*/ 176 w 396"/>
                <a:gd name="T31" fmla="*/ 345 h 345"/>
                <a:gd name="T32" fmla="*/ 205 w 396"/>
                <a:gd name="T33" fmla="*/ 345 h 345"/>
                <a:gd name="T34" fmla="*/ 237 w 396"/>
                <a:gd name="T35" fmla="*/ 344 h 345"/>
                <a:gd name="T36" fmla="*/ 270 w 396"/>
                <a:gd name="T37" fmla="*/ 344 h 345"/>
                <a:gd name="T38" fmla="*/ 306 w 396"/>
                <a:gd name="T39" fmla="*/ 342 h 345"/>
                <a:gd name="T40" fmla="*/ 342 w 396"/>
                <a:gd name="T41" fmla="*/ 340 h 345"/>
                <a:gd name="T42" fmla="*/ 381 w 396"/>
                <a:gd name="T43" fmla="*/ 337 h 345"/>
                <a:gd name="T44" fmla="*/ 383 w 396"/>
                <a:gd name="T45" fmla="*/ 335 h 345"/>
                <a:gd name="T46" fmla="*/ 389 w 396"/>
                <a:gd name="T47" fmla="*/ 332 h 345"/>
                <a:gd name="T48" fmla="*/ 394 w 396"/>
                <a:gd name="T49" fmla="*/ 325 h 345"/>
                <a:gd name="T50" fmla="*/ 396 w 396"/>
                <a:gd name="T51" fmla="*/ 318 h 345"/>
                <a:gd name="T52" fmla="*/ 396 w 396"/>
                <a:gd name="T53" fmla="*/ 30 h 345"/>
                <a:gd name="T54" fmla="*/ 395 w 396"/>
                <a:gd name="T55" fmla="*/ 28 h 345"/>
                <a:gd name="T56" fmla="*/ 391 w 396"/>
                <a:gd name="T57" fmla="*/ 21 h 345"/>
                <a:gd name="T58" fmla="*/ 384 w 396"/>
                <a:gd name="T59" fmla="*/ 15 h 345"/>
                <a:gd name="T60" fmla="*/ 376 w 396"/>
                <a:gd name="T61" fmla="*/ 11 h 345"/>
                <a:gd name="T62" fmla="*/ 374 w 396"/>
                <a:gd name="T63" fmla="*/ 11 h 345"/>
                <a:gd name="T64" fmla="*/ 368 w 396"/>
                <a:gd name="T65" fmla="*/ 10 h 345"/>
                <a:gd name="T66" fmla="*/ 358 w 396"/>
                <a:gd name="T67" fmla="*/ 9 h 345"/>
                <a:gd name="T68" fmla="*/ 345 w 396"/>
                <a:gd name="T69" fmla="*/ 8 h 345"/>
                <a:gd name="T70" fmla="*/ 329 w 396"/>
                <a:gd name="T71" fmla="*/ 6 h 345"/>
                <a:gd name="T72" fmla="*/ 310 w 396"/>
                <a:gd name="T73" fmla="*/ 5 h 345"/>
                <a:gd name="T74" fmla="*/ 288 w 396"/>
                <a:gd name="T75" fmla="*/ 3 h 345"/>
                <a:gd name="T76" fmla="*/ 264 w 396"/>
                <a:gd name="T77" fmla="*/ 2 h 345"/>
                <a:gd name="T78" fmla="*/ 238 w 396"/>
                <a:gd name="T79" fmla="*/ 1 h 345"/>
                <a:gd name="T80" fmla="*/ 210 w 396"/>
                <a:gd name="T81" fmla="*/ 0 h 345"/>
                <a:gd name="T82" fmla="*/ 179 w 396"/>
                <a:gd name="T83" fmla="*/ 0 h 345"/>
                <a:gd name="T84" fmla="*/ 148 w 396"/>
                <a:gd name="T85" fmla="*/ 0 h 345"/>
                <a:gd name="T86" fmla="*/ 117 w 396"/>
                <a:gd name="T87" fmla="*/ 1 h 345"/>
                <a:gd name="T88" fmla="*/ 84 w 396"/>
                <a:gd name="T89" fmla="*/ 2 h 345"/>
                <a:gd name="T90" fmla="*/ 50 w 396"/>
                <a:gd name="T91" fmla="*/ 4 h 345"/>
                <a:gd name="T92" fmla="*/ 17 w 396"/>
                <a:gd name="T93" fmla="*/ 7 h 345"/>
                <a:gd name="T94" fmla="*/ 14 w 396"/>
                <a:gd name="T95" fmla="*/ 7 h 345"/>
                <a:gd name="T96" fmla="*/ 10 w 396"/>
                <a:gd name="T97" fmla="*/ 7 h 345"/>
                <a:gd name="T98" fmla="*/ 4 w 396"/>
                <a:gd name="T99" fmla="*/ 11 h 345"/>
                <a:gd name="T100" fmla="*/ 0 w 396"/>
                <a:gd name="T101" fmla="*/ 2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345">
                  <a:moveTo>
                    <a:pt x="0" y="20"/>
                  </a:moveTo>
                  <a:lnTo>
                    <a:pt x="0" y="321"/>
                  </a:lnTo>
                  <a:lnTo>
                    <a:pt x="0" y="323"/>
                  </a:lnTo>
                  <a:lnTo>
                    <a:pt x="2" y="327"/>
                  </a:lnTo>
                  <a:lnTo>
                    <a:pt x="8" y="333"/>
                  </a:lnTo>
                  <a:lnTo>
                    <a:pt x="21" y="337"/>
                  </a:lnTo>
                  <a:lnTo>
                    <a:pt x="22" y="337"/>
                  </a:lnTo>
                  <a:lnTo>
                    <a:pt x="27" y="337"/>
                  </a:lnTo>
                  <a:lnTo>
                    <a:pt x="36" y="338"/>
                  </a:lnTo>
                  <a:lnTo>
                    <a:pt x="48" y="339"/>
                  </a:lnTo>
                  <a:lnTo>
                    <a:pt x="62" y="340"/>
                  </a:lnTo>
                  <a:lnTo>
                    <a:pt x="79" y="341"/>
                  </a:lnTo>
                  <a:lnTo>
                    <a:pt x="100" y="343"/>
                  </a:lnTo>
                  <a:lnTo>
                    <a:pt x="123" y="344"/>
                  </a:lnTo>
                  <a:lnTo>
                    <a:pt x="148" y="344"/>
                  </a:lnTo>
                  <a:lnTo>
                    <a:pt x="176" y="345"/>
                  </a:lnTo>
                  <a:lnTo>
                    <a:pt x="205" y="345"/>
                  </a:lnTo>
                  <a:lnTo>
                    <a:pt x="237" y="344"/>
                  </a:lnTo>
                  <a:lnTo>
                    <a:pt x="270" y="344"/>
                  </a:lnTo>
                  <a:lnTo>
                    <a:pt x="306" y="342"/>
                  </a:lnTo>
                  <a:lnTo>
                    <a:pt x="342" y="340"/>
                  </a:lnTo>
                  <a:lnTo>
                    <a:pt x="381" y="337"/>
                  </a:lnTo>
                  <a:lnTo>
                    <a:pt x="383" y="335"/>
                  </a:lnTo>
                  <a:lnTo>
                    <a:pt x="389" y="332"/>
                  </a:lnTo>
                  <a:lnTo>
                    <a:pt x="394" y="325"/>
                  </a:lnTo>
                  <a:lnTo>
                    <a:pt x="396" y="318"/>
                  </a:lnTo>
                  <a:lnTo>
                    <a:pt x="396" y="30"/>
                  </a:lnTo>
                  <a:lnTo>
                    <a:pt x="395" y="28"/>
                  </a:lnTo>
                  <a:lnTo>
                    <a:pt x="391" y="21"/>
                  </a:lnTo>
                  <a:lnTo>
                    <a:pt x="384" y="15"/>
                  </a:lnTo>
                  <a:lnTo>
                    <a:pt x="376" y="11"/>
                  </a:lnTo>
                  <a:lnTo>
                    <a:pt x="374" y="11"/>
                  </a:lnTo>
                  <a:lnTo>
                    <a:pt x="368" y="10"/>
                  </a:lnTo>
                  <a:lnTo>
                    <a:pt x="358" y="9"/>
                  </a:lnTo>
                  <a:lnTo>
                    <a:pt x="345" y="8"/>
                  </a:lnTo>
                  <a:lnTo>
                    <a:pt x="329" y="6"/>
                  </a:lnTo>
                  <a:lnTo>
                    <a:pt x="310" y="5"/>
                  </a:lnTo>
                  <a:lnTo>
                    <a:pt x="288" y="3"/>
                  </a:lnTo>
                  <a:lnTo>
                    <a:pt x="264" y="2"/>
                  </a:lnTo>
                  <a:lnTo>
                    <a:pt x="238" y="1"/>
                  </a:lnTo>
                  <a:lnTo>
                    <a:pt x="210" y="0"/>
                  </a:lnTo>
                  <a:lnTo>
                    <a:pt x="179" y="0"/>
                  </a:lnTo>
                  <a:lnTo>
                    <a:pt x="148" y="0"/>
                  </a:lnTo>
                  <a:lnTo>
                    <a:pt x="117" y="1"/>
                  </a:lnTo>
                  <a:lnTo>
                    <a:pt x="84" y="2"/>
                  </a:lnTo>
                  <a:lnTo>
                    <a:pt x="50" y="4"/>
                  </a:lnTo>
                  <a:lnTo>
                    <a:pt x="17" y="7"/>
                  </a:lnTo>
                  <a:lnTo>
                    <a:pt x="14" y="7"/>
                  </a:lnTo>
                  <a:lnTo>
                    <a:pt x="10" y="7"/>
                  </a:lnTo>
                  <a:lnTo>
                    <a:pt x="4" y="11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Freeform 39"/>
            <p:cNvSpPr>
              <a:spLocks/>
            </p:cNvSpPr>
            <p:nvPr/>
          </p:nvSpPr>
          <p:spPr bwMode="auto">
            <a:xfrm>
              <a:off x="2255838" y="1935163"/>
              <a:ext cx="246063" cy="269875"/>
            </a:xfrm>
            <a:custGeom>
              <a:avLst/>
              <a:gdLst>
                <a:gd name="T0" fmla="*/ 0 w 155"/>
                <a:gd name="T1" fmla="*/ 10 h 170"/>
                <a:gd name="T2" fmla="*/ 0 w 155"/>
                <a:gd name="T3" fmla="*/ 159 h 170"/>
                <a:gd name="T4" fmla="*/ 0 w 155"/>
                <a:gd name="T5" fmla="*/ 159 h 170"/>
                <a:gd name="T6" fmla="*/ 1 w 155"/>
                <a:gd name="T7" fmla="*/ 162 h 170"/>
                <a:gd name="T8" fmla="*/ 3 w 155"/>
                <a:gd name="T9" fmla="*/ 164 h 170"/>
                <a:gd name="T10" fmla="*/ 8 w 155"/>
                <a:gd name="T11" fmla="*/ 166 h 170"/>
                <a:gd name="T12" fmla="*/ 8 w 155"/>
                <a:gd name="T13" fmla="*/ 166 h 170"/>
                <a:gd name="T14" fmla="*/ 11 w 155"/>
                <a:gd name="T15" fmla="*/ 166 h 170"/>
                <a:gd name="T16" fmla="*/ 14 w 155"/>
                <a:gd name="T17" fmla="*/ 167 h 170"/>
                <a:gd name="T18" fmla="*/ 18 w 155"/>
                <a:gd name="T19" fmla="*/ 167 h 170"/>
                <a:gd name="T20" fmla="*/ 24 w 155"/>
                <a:gd name="T21" fmla="*/ 167 h 170"/>
                <a:gd name="T22" fmla="*/ 31 w 155"/>
                <a:gd name="T23" fmla="*/ 168 h 170"/>
                <a:gd name="T24" fmla="*/ 39 w 155"/>
                <a:gd name="T25" fmla="*/ 169 h 170"/>
                <a:gd name="T26" fmla="*/ 48 w 155"/>
                <a:gd name="T27" fmla="*/ 169 h 170"/>
                <a:gd name="T28" fmla="*/ 58 w 155"/>
                <a:gd name="T29" fmla="*/ 170 h 170"/>
                <a:gd name="T30" fmla="*/ 69 w 155"/>
                <a:gd name="T31" fmla="*/ 170 h 170"/>
                <a:gd name="T32" fmla="*/ 80 w 155"/>
                <a:gd name="T33" fmla="*/ 170 h 170"/>
                <a:gd name="T34" fmla="*/ 93 w 155"/>
                <a:gd name="T35" fmla="*/ 170 h 170"/>
                <a:gd name="T36" fmla="*/ 106 w 155"/>
                <a:gd name="T37" fmla="*/ 169 h 170"/>
                <a:gd name="T38" fmla="*/ 120 w 155"/>
                <a:gd name="T39" fmla="*/ 168 h 170"/>
                <a:gd name="T40" fmla="*/ 134 w 155"/>
                <a:gd name="T41" fmla="*/ 167 h 170"/>
                <a:gd name="T42" fmla="*/ 149 w 155"/>
                <a:gd name="T43" fmla="*/ 166 h 170"/>
                <a:gd name="T44" fmla="*/ 150 w 155"/>
                <a:gd name="T45" fmla="*/ 165 h 170"/>
                <a:gd name="T46" fmla="*/ 152 w 155"/>
                <a:gd name="T47" fmla="*/ 163 h 170"/>
                <a:gd name="T48" fmla="*/ 154 w 155"/>
                <a:gd name="T49" fmla="*/ 160 h 170"/>
                <a:gd name="T50" fmla="*/ 155 w 155"/>
                <a:gd name="T51" fmla="*/ 156 h 170"/>
                <a:gd name="T52" fmla="*/ 155 w 155"/>
                <a:gd name="T53" fmla="*/ 15 h 170"/>
                <a:gd name="T54" fmla="*/ 154 w 155"/>
                <a:gd name="T55" fmla="*/ 13 h 170"/>
                <a:gd name="T56" fmla="*/ 152 w 155"/>
                <a:gd name="T57" fmla="*/ 11 h 170"/>
                <a:gd name="T58" fmla="*/ 150 w 155"/>
                <a:gd name="T59" fmla="*/ 8 h 170"/>
                <a:gd name="T60" fmla="*/ 147 w 155"/>
                <a:gd name="T61" fmla="*/ 6 h 170"/>
                <a:gd name="T62" fmla="*/ 146 w 155"/>
                <a:gd name="T63" fmla="*/ 6 h 170"/>
                <a:gd name="T64" fmla="*/ 144 w 155"/>
                <a:gd name="T65" fmla="*/ 5 h 170"/>
                <a:gd name="T66" fmla="*/ 140 w 155"/>
                <a:gd name="T67" fmla="*/ 5 h 170"/>
                <a:gd name="T68" fmla="*/ 135 w 155"/>
                <a:gd name="T69" fmla="*/ 4 h 170"/>
                <a:gd name="T70" fmla="*/ 128 w 155"/>
                <a:gd name="T71" fmla="*/ 3 h 170"/>
                <a:gd name="T72" fmla="*/ 121 w 155"/>
                <a:gd name="T73" fmla="*/ 2 h 170"/>
                <a:gd name="T74" fmla="*/ 112 w 155"/>
                <a:gd name="T75" fmla="*/ 2 h 170"/>
                <a:gd name="T76" fmla="*/ 103 w 155"/>
                <a:gd name="T77" fmla="*/ 1 h 170"/>
                <a:gd name="T78" fmla="*/ 93 w 155"/>
                <a:gd name="T79" fmla="*/ 1 h 170"/>
                <a:gd name="T80" fmla="*/ 82 w 155"/>
                <a:gd name="T81" fmla="*/ 0 h 170"/>
                <a:gd name="T82" fmla="*/ 70 w 155"/>
                <a:gd name="T83" fmla="*/ 0 h 170"/>
                <a:gd name="T84" fmla="*/ 58 w 155"/>
                <a:gd name="T85" fmla="*/ 0 h 170"/>
                <a:gd name="T86" fmla="*/ 45 w 155"/>
                <a:gd name="T87" fmla="*/ 1 h 170"/>
                <a:gd name="T88" fmla="*/ 33 w 155"/>
                <a:gd name="T89" fmla="*/ 2 h 170"/>
                <a:gd name="T90" fmla="*/ 20 w 155"/>
                <a:gd name="T91" fmla="*/ 2 h 170"/>
                <a:gd name="T92" fmla="*/ 7 w 155"/>
                <a:gd name="T93" fmla="*/ 4 h 170"/>
                <a:gd name="T94" fmla="*/ 6 w 155"/>
                <a:gd name="T95" fmla="*/ 4 h 170"/>
                <a:gd name="T96" fmla="*/ 4 w 155"/>
                <a:gd name="T97" fmla="*/ 4 h 170"/>
                <a:gd name="T98" fmla="*/ 1 w 155"/>
                <a:gd name="T99" fmla="*/ 6 h 170"/>
                <a:gd name="T100" fmla="*/ 0 w 155"/>
                <a:gd name="T101" fmla="*/ 1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5" h="170">
                  <a:moveTo>
                    <a:pt x="0" y="10"/>
                  </a:moveTo>
                  <a:lnTo>
                    <a:pt x="0" y="159"/>
                  </a:lnTo>
                  <a:lnTo>
                    <a:pt x="0" y="159"/>
                  </a:lnTo>
                  <a:lnTo>
                    <a:pt x="1" y="162"/>
                  </a:lnTo>
                  <a:lnTo>
                    <a:pt x="3" y="164"/>
                  </a:lnTo>
                  <a:lnTo>
                    <a:pt x="8" y="166"/>
                  </a:lnTo>
                  <a:lnTo>
                    <a:pt x="8" y="166"/>
                  </a:lnTo>
                  <a:lnTo>
                    <a:pt x="11" y="166"/>
                  </a:lnTo>
                  <a:lnTo>
                    <a:pt x="14" y="167"/>
                  </a:lnTo>
                  <a:lnTo>
                    <a:pt x="18" y="167"/>
                  </a:lnTo>
                  <a:lnTo>
                    <a:pt x="24" y="167"/>
                  </a:lnTo>
                  <a:lnTo>
                    <a:pt x="31" y="168"/>
                  </a:lnTo>
                  <a:lnTo>
                    <a:pt x="39" y="169"/>
                  </a:lnTo>
                  <a:lnTo>
                    <a:pt x="48" y="169"/>
                  </a:lnTo>
                  <a:lnTo>
                    <a:pt x="58" y="170"/>
                  </a:lnTo>
                  <a:lnTo>
                    <a:pt x="69" y="170"/>
                  </a:lnTo>
                  <a:lnTo>
                    <a:pt x="80" y="170"/>
                  </a:lnTo>
                  <a:lnTo>
                    <a:pt x="93" y="170"/>
                  </a:lnTo>
                  <a:lnTo>
                    <a:pt x="106" y="169"/>
                  </a:lnTo>
                  <a:lnTo>
                    <a:pt x="120" y="168"/>
                  </a:lnTo>
                  <a:lnTo>
                    <a:pt x="134" y="167"/>
                  </a:lnTo>
                  <a:lnTo>
                    <a:pt x="149" y="166"/>
                  </a:lnTo>
                  <a:lnTo>
                    <a:pt x="150" y="165"/>
                  </a:lnTo>
                  <a:lnTo>
                    <a:pt x="152" y="163"/>
                  </a:lnTo>
                  <a:lnTo>
                    <a:pt x="154" y="160"/>
                  </a:lnTo>
                  <a:lnTo>
                    <a:pt x="155" y="156"/>
                  </a:lnTo>
                  <a:lnTo>
                    <a:pt x="155" y="15"/>
                  </a:lnTo>
                  <a:lnTo>
                    <a:pt x="154" y="13"/>
                  </a:lnTo>
                  <a:lnTo>
                    <a:pt x="152" y="11"/>
                  </a:lnTo>
                  <a:lnTo>
                    <a:pt x="150" y="8"/>
                  </a:lnTo>
                  <a:lnTo>
                    <a:pt x="147" y="6"/>
                  </a:lnTo>
                  <a:lnTo>
                    <a:pt x="146" y="6"/>
                  </a:lnTo>
                  <a:lnTo>
                    <a:pt x="144" y="5"/>
                  </a:lnTo>
                  <a:lnTo>
                    <a:pt x="140" y="5"/>
                  </a:lnTo>
                  <a:lnTo>
                    <a:pt x="135" y="4"/>
                  </a:lnTo>
                  <a:lnTo>
                    <a:pt x="128" y="3"/>
                  </a:lnTo>
                  <a:lnTo>
                    <a:pt x="121" y="2"/>
                  </a:lnTo>
                  <a:lnTo>
                    <a:pt x="112" y="2"/>
                  </a:lnTo>
                  <a:lnTo>
                    <a:pt x="103" y="1"/>
                  </a:lnTo>
                  <a:lnTo>
                    <a:pt x="93" y="1"/>
                  </a:lnTo>
                  <a:lnTo>
                    <a:pt x="82" y="0"/>
                  </a:lnTo>
                  <a:lnTo>
                    <a:pt x="70" y="0"/>
                  </a:lnTo>
                  <a:lnTo>
                    <a:pt x="58" y="0"/>
                  </a:lnTo>
                  <a:lnTo>
                    <a:pt x="45" y="1"/>
                  </a:lnTo>
                  <a:lnTo>
                    <a:pt x="33" y="2"/>
                  </a:lnTo>
                  <a:lnTo>
                    <a:pt x="20" y="2"/>
                  </a:lnTo>
                  <a:lnTo>
                    <a:pt x="7" y="4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6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2281238" y="1965325"/>
              <a:ext cx="193675" cy="211138"/>
            </a:xfrm>
            <a:custGeom>
              <a:avLst/>
              <a:gdLst>
                <a:gd name="T0" fmla="*/ 0 w 122"/>
                <a:gd name="T1" fmla="*/ 7 h 133"/>
                <a:gd name="T2" fmla="*/ 0 w 122"/>
                <a:gd name="T3" fmla="*/ 124 h 133"/>
                <a:gd name="T4" fmla="*/ 0 w 122"/>
                <a:gd name="T5" fmla="*/ 125 h 133"/>
                <a:gd name="T6" fmla="*/ 1 w 122"/>
                <a:gd name="T7" fmla="*/ 126 h 133"/>
                <a:gd name="T8" fmla="*/ 2 w 122"/>
                <a:gd name="T9" fmla="*/ 129 h 133"/>
                <a:gd name="T10" fmla="*/ 6 w 122"/>
                <a:gd name="T11" fmla="*/ 130 h 133"/>
                <a:gd name="T12" fmla="*/ 9 w 122"/>
                <a:gd name="T13" fmla="*/ 130 h 133"/>
                <a:gd name="T14" fmla="*/ 15 w 122"/>
                <a:gd name="T15" fmla="*/ 131 h 133"/>
                <a:gd name="T16" fmla="*/ 25 w 122"/>
                <a:gd name="T17" fmla="*/ 132 h 133"/>
                <a:gd name="T18" fmla="*/ 38 w 122"/>
                <a:gd name="T19" fmla="*/ 133 h 133"/>
                <a:gd name="T20" fmla="*/ 54 w 122"/>
                <a:gd name="T21" fmla="*/ 133 h 133"/>
                <a:gd name="T22" fmla="*/ 73 w 122"/>
                <a:gd name="T23" fmla="*/ 133 h 133"/>
                <a:gd name="T24" fmla="*/ 95 w 122"/>
                <a:gd name="T25" fmla="*/ 133 h 133"/>
                <a:gd name="T26" fmla="*/ 118 w 122"/>
                <a:gd name="T27" fmla="*/ 130 h 133"/>
                <a:gd name="T28" fmla="*/ 119 w 122"/>
                <a:gd name="T29" fmla="*/ 129 h 133"/>
                <a:gd name="T30" fmla="*/ 120 w 122"/>
                <a:gd name="T31" fmla="*/ 128 h 133"/>
                <a:gd name="T32" fmla="*/ 122 w 122"/>
                <a:gd name="T33" fmla="*/ 125 h 133"/>
                <a:gd name="T34" fmla="*/ 122 w 122"/>
                <a:gd name="T35" fmla="*/ 122 h 133"/>
                <a:gd name="T36" fmla="*/ 122 w 122"/>
                <a:gd name="T37" fmla="*/ 11 h 133"/>
                <a:gd name="T38" fmla="*/ 122 w 122"/>
                <a:gd name="T39" fmla="*/ 10 h 133"/>
                <a:gd name="T40" fmla="*/ 121 w 122"/>
                <a:gd name="T41" fmla="*/ 8 h 133"/>
                <a:gd name="T42" fmla="*/ 119 w 122"/>
                <a:gd name="T43" fmla="*/ 5 h 133"/>
                <a:gd name="T44" fmla="*/ 116 w 122"/>
                <a:gd name="T45" fmla="*/ 4 h 133"/>
                <a:gd name="T46" fmla="*/ 114 w 122"/>
                <a:gd name="T47" fmla="*/ 4 h 133"/>
                <a:gd name="T48" fmla="*/ 107 w 122"/>
                <a:gd name="T49" fmla="*/ 2 h 133"/>
                <a:gd name="T50" fmla="*/ 95 w 122"/>
                <a:gd name="T51" fmla="*/ 2 h 133"/>
                <a:gd name="T52" fmla="*/ 81 w 122"/>
                <a:gd name="T53" fmla="*/ 1 h 133"/>
                <a:gd name="T54" fmla="*/ 64 w 122"/>
                <a:gd name="T55" fmla="*/ 0 h 133"/>
                <a:gd name="T56" fmla="*/ 46 w 122"/>
                <a:gd name="T57" fmla="*/ 0 h 133"/>
                <a:gd name="T58" fmla="*/ 26 w 122"/>
                <a:gd name="T59" fmla="*/ 1 h 133"/>
                <a:gd name="T60" fmla="*/ 5 w 122"/>
                <a:gd name="T61" fmla="*/ 2 h 133"/>
                <a:gd name="T62" fmla="*/ 5 w 122"/>
                <a:gd name="T63" fmla="*/ 2 h 133"/>
                <a:gd name="T64" fmla="*/ 3 w 122"/>
                <a:gd name="T65" fmla="*/ 2 h 133"/>
                <a:gd name="T66" fmla="*/ 2 w 122"/>
                <a:gd name="T67" fmla="*/ 4 h 133"/>
                <a:gd name="T68" fmla="*/ 0 w 122"/>
                <a:gd name="T69" fmla="*/ 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2" h="133">
                  <a:moveTo>
                    <a:pt x="0" y="7"/>
                  </a:moveTo>
                  <a:lnTo>
                    <a:pt x="0" y="124"/>
                  </a:lnTo>
                  <a:lnTo>
                    <a:pt x="0" y="125"/>
                  </a:lnTo>
                  <a:lnTo>
                    <a:pt x="1" y="126"/>
                  </a:lnTo>
                  <a:lnTo>
                    <a:pt x="2" y="129"/>
                  </a:lnTo>
                  <a:lnTo>
                    <a:pt x="6" y="130"/>
                  </a:lnTo>
                  <a:lnTo>
                    <a:pt x="9" y="130"/>
                  </a:lnTo>
                  <a:lnTo>
                    <a:pt x="15" y="131"/>
                  </a:lnTo>
                  <a:lnTo>
                    <a:pt x="25" y="132"/>
                  </a:lnTo>
                  <a:lnTo>
                    <a:pt x="38" y="133"/>
                  </a:lnTo>
                  <a:lnTo>
                    <a:pt x="54" y="133"/>
                  </a:lnTo>
                  <a:lnTo>
                    <a:pt x="73" y="133"/>
                  </a:lnTo>
                  <a:lnTo>
                    <a:pt x="95" y="133"/>
                  </a:lnTo>
                  <a:lnTo>
                    <a:pt x="118" y="130"/>
                  </a:lnTo>
                  <a:lnTo>
                    <a:pt x="119" y="129"/>
                  </a:lnTo>
                  <a:lnTo>
                    <a:pt x="120" y="128"/>
                  </a:lnTo>
                  <a:lnTo>
                    <a:pt x="122" y="125"/>
                  </a:lnTo>
                  <a:lnTo>
                    <a:pt x="122" y="122"/>
                  </a:lnTo>
                  <a:lnTo>
                    <a:pt x="122" y="11"/>
                  </a:lnTo>
                  <a:lnTo>
                    <a:pt x="122" y="10"/>
                  </a:lnTo>
                  <a:lnTo>
                    <a:pt x="121" y="8"/>
                  </a:lnTo>
                  <a:lnTo>
                    <a:pt x="119" y="5"/>
                  </a:lnTo>
                  <a:lnTo>
                    <a:pt x="116" y="4"/>
                  </a:lnTo>
                  <a:lnTo>
                    <a:pt x="114" y="4"/>
                  </a:lnTo>
                  <a:lnTo>
                    <a:pt x="107" y="2"/>
                  </a:lnTo>
                  <a:lnTo>
                    <a:pt x="95" y="2"/>
                  </a:lnTo>
                  <a:lnTo>
                    <a:pt x="81" y="1"/>
                  </a:lnTo>
                  <a:lnTo>
                    <a:pt x="64" y="0"/>
                  </a:lnTo>
                  <a:lnTo>
                    <a:pt x="46" y="0"/>
                  </a:lnTo>
                  <a:lnTo>
                    <a:pt x="26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3" y="2"/>
                  </a:lnTo>
                  <a:lnTo>
                    <a:pt x="2" y="4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41"/>
            <p:cNvSpPr>
              <a:spLocks/>
            </p:cNvSpPr>
            <p:nvPr/>
          </p:nvSpPr>
          <p:spPr bwMode="auto">
            <a:xfrm>
              <a:off x="2068513" y="1835150"/>
              <a:ext cx="177800" cy="90488"/>
            </a:xfrm>
            <a:custGeom>
              <a:avLst/>
              <a:gdLst>
                <a:gd name="T0" fmla="*/ 112 w 112"/>
                <a:gd name="T1" fmla="*/ 57 h 57"/>
                <a:gd name="T2" fmla="*/ 0 w 112"/>
                <a:gd name="T3" fmla="*/ 0 h 57"/>
                <a:gd name="T4" fmla="*/ 4 w 112"/>
                <a:gd name="T5" fmla="*/ 1 h 57"/>
                <a:gd name="T6" fmla="*/ 13 w 112"/>
                <a:gd name="T7" fmla="*/ 4 h 57"/>
                <a:gd name="T8" fmla="*/ 27 w 112"/>
                <a:gd name="T9" fmla="*/ 8 h 57"/>
                <a:gd name="T10" fmla="*/ 44 w 112"/>
                <a:gd name="T11" fmla="*/ 14 h 57"/>
                <a:gd name="T12" fmla="*/ 63 w 112"/>
                <a:gd name="T13" fmla="*/ 22 h 57"/>
                <a:gd name="T14" fmla="*/ 81 w 112"/>
                <a:gd name="T15" fmla="*/ 32 h 57"/>
                <a:gd name="T16" fmla="*/ 98 w 112"/>
                <a:gd name="T17" fmla="*/ 44 h 57"/>
                <a:gd name="T18" fmla="*/ 112 w 112"/>
                <a:gd name="T1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57">
                  <a:moveTo>
                    <a:pt x="112" y="57"/>
                  </a:moveTo>
                  <a:lnTo>
                    <a:pt x="0" y="0"/>
                  </a:lnTo>
                  <a:lnTo>
                    <a:pt x="4" y="1"/>
                  </a:lnTo>
                  <a:lnTo>
                    <a:pt x="13" y="4"/>
                  </a:lnTo>
                  <a:lnTo>
                    <a:pt x="27" y="8"/>
                  </a:lnTo>
                  <a:lnTo>
                    <a:pt x="44" y="14"/>
                  </a:lnTo>
                  <a:lnTo>
                    <a:pt x="63" y="22"/>
                  </a:lnTo>
                  <a:lnTo>
                    <a:pt x="81" y="32"/>
                  </a:lnTo>
                  <a:lnTo>
                    <a:pt x="98" y="44"/>
                  </a:lnTo>
                  <a:lnTo>
                    <a:pt x="112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Freeform 42"/>
            <p:cNvSpPr>
              <a:spLocks/>
            </p:cNvSpPr>
            <p:nvPr/>
          </p:nvSpPr>
          <p:spPr bwMode="auto">
            <a:xfrm>
              <a:off x="2074863" y="2200275"/>
              <a:ext cx="174625" cy="107950"/>
            </a:xfrm>
            <a:custGeom>
              <a:avLst/>
              <a:gdLst>
                <a:gd name="T0" fmla="*/ 110 w 110"/>
                <a:gd name="T1" fmla="*/ 0 h 68"/>
                <a:gd name="T2" fmla="*/ 0 w 110"/>
                <a:gd name="T3" fmla="*/ 68 h 68"/>
                <a:gd name="T4" fmla="*/ 3 w 110"/>
                <a:gd name="T5" fmla="*/ 64 h 68"/>
                <a:gd name="T6" fmla="*/ 12 w 110"/>
                <a:gd name="T7" fmla="*/ 56 h 68"/>
                <a:gd name="T8" fmla="*/ 25 w 110"/>
                <a:gd name="T9" fmla="*/ 45 h 68"/>
                <a:gd name="T10" fmla="*/ 42 w 110"/>
                <a:gd name="T11" fmla="*/ 31 h 68"/>
                <a:gd name="T12" fmla="*/ 60 w 110"/>
                <a:gd name="T13" fmla="*/ 19 h 68"/>
                <a:gd name="T14" fmla="*/ 78 w 110"/>
                <a:gd name="T15" fmla="*/ 7 h 68"/>
                <a:gd name="T16" fmla="*/ 95 w 110"/>
                <a:gd name="T17" fmla="*/ 1 h 68"/>
                <a:gd name="T18" fmla="*/ 110 w 110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68">
                  <a:moveTo>
                    <a:pt x="110" y="0"/>
                  </a:moveTo>
                  <a:lnTo>
                    <a:pt x="0" y="68"/>
                  </a:lnTo>
                  <a:lnTo>
                    <a:pt x="3" y="64"/>
                  </a:lnTo>
                  <a:lnTo>
                    <a:pt x="12" y="56"/>
                  </a:lnTo>
                  <a:lnTo>
                    <a:pt x="25" y="45"/>
                  </a:lnTo>
                  <a:lnTo>
                    <a:pt x="42" y="31"/>
                  </a:lnTo>
                  <a:lnTo>
                    <a:pt x="60" y="19"/>
                  </a:lnTo>
                  <a:lnTo>
                    <a:pt x="78" y="7"/>
                  </a:lnTo>
                  <a:lnTo>
                    <a:pt x="95" y="1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Freeform 44"/>
            <p:cNvSpPr>
              <a:spLocks/>
            </p:cNvSpPr>
            <p:nvPr/>
          </p:nvSpPr>
          <p:spPr bwMode="auto">
            <a:xfrm>
              <a:off x="2514601" y="1843088"/>
              <a:ext cx="130175" cy="100013"/>
            </a:xfrm>
            <a:custGeom>
              <a:avLst/>
              <a:gdLst>
                <a:gd name="T0" fmla="*/ 0 w 82"/>
                <a:gd name="T1" fmla="*/ 63 h 63"/>
                <a:gd name="T2" fmla="*/ 82 w 82"/>
                <a:gd name="T3" fmla="*/ 0 h 63"/>
                <a:gd name="T4" fmla="*/ 79 w 82"/>
                <a:gd name="T5" fmla="*/ 0 h 63"/>
                <a:gd name="T6" fmla="*/ 72 w 82"/>
                <a:gd name="T7" fmla="*/ 3 h 63"/>
                <a:gd name="T8" fmla="*/ 61 w 82"/>
                <a:gd name="T9" fmla="*/ 9 h 63"/>
                <a:gd name="T10" fmla="*/ 48 w 82"/>
                <a:gd name="T11" fmla="*/ 15 h 63"/>
                <a:gd name="T12" fmla="*/ 34 w 82"/>
                <a:gd name="T13" fmla="*/ 25 h 63"/>
                <a:gd name="T14" fmla="*/ 20 w 82"/>
                <a:gd name="T15" fmla="*/ 36 h 63"/>
                <a:gd name="T16" fmla="*/ 8 w 82"/>
                <a:gd name="T17" fmla="*/ 48 h 63"/>
                <a:gd name="T18" fmla="*/ 0 w 82"/>
                <a:gd name="T1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63">
                  <a:moveTo>
                    <a:pt x="0" y="63"/>
                  </a:moveTo>
                  <a:lnTo>
                    <a:pt x="82" y="0"/>
                  </a:lnTo>
                  <a:lnTo>
                    <a:pt x="79" y="0"/>
                  </a:lnTo>
                  <a:lnTo>
                    <a:pt x="72" y="3"/>
                  </a:lnTo>
                  <a:lnTo>
                    <a:pt x="61" y="9"/>
                  </a:lnTo>
                  <a:lnTo>
                    <a:pt x="48" y="15"/>
                  </a:lnTo>
                  <a:lnTo>
                    <a:pt x="34" y="25"/>
                  </a:lnTo>
                  <a:lnTo>
                    <a:pt x="20" y="36"/>
                  </a:lnTo>
                  <a:lnTo>
                    <a:pt x="8" y="48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Freeform 45"/>
            <p:cNvSpPr>
              <a:spLocks/>
            </p:cNvSpPr>
            <p:nvPr/>
          </p:nvSpPr>
          <p:spPr bwMode="auto">
            <a:xfrm>
              <a:off x="2516188" y="2209800"/>
              <a:ext cx="128588" cy="114300"/>
            </a:xfrm>
            <a:custGeom>
              <a:avLst/>
              <a:gdLst>
                <a:gd name="T0" fmla="*/ 0 w 81"/>
                <a:gd name="T1" fmla="*/ 0 h 72"/>
                <a:gd name="T2" fmla="*/ 81 w 81"/>
                <a:gd name="T3" fmla="*/ 72 h 72"/>
                <a:gd name="T4" fmla="*/ 79 w 81"/>
                <a:gd name="T5" fmla="*/ 69 h 72"/>
                <a:gd name="T6" fmla="*/ 73 w 81"/>
                <a:gd name="T7" fmla="*/ 61 h 72"/>
                <a:gd name="T8" fmla="*/ 64 w 81"/>
                <a:gd name="T9" fmla="*/ 50 h 72"/>
                <a:gd name="T10" fmla="*/ 53 w 81"/>
                <a:gd name="T11" fmla="*/ 37 h 72"/>
                <a:gd name="T12" fmla="*/ 40 w 81"/>
                <a:gd name="T13" fmla="*/ 24 h 72"/>
                <a:gd name="T14" fmla="*/ 26 w 81"/>
                <a:gd name="T15" fmla="*/ 13 h 72"/>
                <a:gd name="T16" fmla="*/ 12 w 81"/>
                <a:gd name="T17" fmla="*/ 4 h 72"/>
                <a:gd name="T18" fmla="*/ 0 w 81"/>
                <a:gd name="T1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72">
                  <a:moveTo>
                    <a:pt x="0" y="0"/>
                  </a:moveTo>
                  <a:lnTo>
                    <a:pt x="81" y="72"/>
                  </a:lnTo>
                  <a:lnTo>
                    <a:pt x="79" y="69"/>
                  </a:lnTo>
                  <a:lnTo>
                    <a:pt x="73" y="61"/>
                  </a:lnTo>
                  <a:lnTo>
                    <a:pt x="64" y="50"/>
                  </a:lnTo>
                  <a:lnTo>
                    <a:pt x="53" y="37"/>
                  </a:lnTo>
                  <a:lnTo>
                    <a:pt x="40" y="24"/>
                  </a:lnTo>
                  <a:lnTo>
                    <a:pt x="26" y="13"/>
                  </a:lnTo>
                  <a:lnTo>
                    <a:pt x="1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 46"/>
            <p:cNvSpPr>
              <a:spLocks/>
            </p:cNvSpPr>
            <p:nvPr/>
          </p:nvSpPr>
          <p:spPr bwMode="auto">
            <a:xfrm>
              <a:off x="2049463" y="1852613"/>
              <a:ext cx="11113" cy="441325"/>
            </a:xfrm>
            <a:custGeom>
              <a:avLst/>
              <a:gdLst>
                <a:gd name="T0" fmla="*/ 0 w 7"/>
                <a:gd name="T1" fmla="*/ 0 h 278"/>
                <a:gd name="T2" fmla="*/ 2 w 7"/>
                <a:gd name="T3" fmla="*/ 278 h 278"/>
                <a:gd name="T4" fmla="*/ 3 w 7"/>
                <a:gd name="T5" fmla="*/ 242 h 278"/>
                <a:gd name="T6" fmla="*/ 7 w 7"/>
                <a:gd name="T7" fmla="*/ 159 h 278"/>
                <a:gd name="T8" fmla="*/ 7 w 7"/>
                <a:gd name="T9" fmla="*/ 66 h 278"/>
                <a:gd name="T10" fmla="*/ 0 w 7"/>
                <a:gd name="T11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78">
                  <a:moveTo>
                    <a:pt x="0" y="0"/>
                  </a:moveTo>
                  <a:lnTo>
                    <a:pt x="2" y="278"/>
                  </a:lnTo>
                  <a:lnTo>
                    <a:pt x="3" y="242"/>
                  </a:lnTo>
                  <a:lnTo>
                    <a:pt x="7" y="159"/>
                  </a:lnTo>
                  <a:lnTo>
                    <a:pt x="7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2163763" y="2187575"/>
              <a:ext cx="85725" cy="87313"/>
            </a:xfrm>
            <a:custGeom>
              <a:avLst/>
              <a:gdLst>
                <a:gd name="T0" fmla="*/ 54 w 54"/>
                <a:gd name="T1" fmla="*/ 27 h 55"/>
                <a:gd name="T2" fmla="*/ 53 w 54"/>
                <a:gd name="T3" fmla="*/ 33 h 55"/>
                <a:gd name="T4" fmla="*/ 52 w 54"/>
                <a:gd name="T5" fmla="*/ 38 h 55"/>
                <a:gd name="T6" fmla="*/ 49 w 54"/>
                <a:gd name="T7" fmla="*/ 42 h 55"/>
                <a:gd name="T8" fmla="*/ 46 w 54"/>
                <a:gd name="T9" fmla="*/ 47 h 55"/>
                <a:gd name="T10" fmla="*/ 41 w 54"/>
                <a:gd name="T11" fmla="*/ 50 h 55"/>
                <a:gd name="T12" fmla="*/ 37 w 54"/>
                <a:gd name="T13" fmla="*/ 53 h 55"/>
                <a:gd name="T14" fmla="*/ 32 w 54"/>
                <a:gd name="T15" fmla="*/ 54 h 55"/>
                <a:gd name="T16" fmla="*/ 27 w 54"/>
                <a:gd name="T17" fmla="*/ 55 h 55"/>
                <a:gd name="T18" fmla="*/ 21 w 54"/>
                <a:gd name="T19" fmla="*/ 54 h 55"/>
                <a:gd name="T20" fmla="*/ 17 w 54"/>
                <a:gd name="T21" fmla="*/ 53 h 55"/>
                <a:gd name="T22" fmla="*/ 12 w 54"/>
                <a:gd name="T23" fmla="*/ 50 h 55"/>
                <a:gd name="T24" fmla="*/ 8 w 54"/>
                <a:gd name="T25" fmla="*/ 47 h 55"/>
                <a:gd name="T26" fmla="*/ 5 w 54"/>
                <a:gd name="T27" fmla="*/ 42 h 55"/>
                <a:gd name="T28" fmla="*/ 3 w 54"/>
                <a:gd name="T29" fmla="*/ 38 h 55"/>
                <a:gd name="T30" fmla="*/ 1 w 54"/>
                <a:gd name="T31" fmla="*/ 33 h 55"/>
                <a:gd name="T32" fmla="*/ 0 w 54"/>
                <a:gd name="T33" fmla="*/ 27 h 55"/>
                <a:gd name="T34" fmla="*/ 1 w 54"/>
                <a:gd name="T35" fmla="*/ 22 h 55"/>
                <a:gd name="T36" fmla="*/ 3 w 54"/>
                <a:gd name="T37" fmla="*/ 17 h 55"/>
                <a:gd name="T38" fmla="*/ 5 w 54"/>
                <a:gd name="T39" fmla="*/ 12 h 55"/>
                <a:gd name="T40" fmla="*/ 8 w 54"/>
                <a:gd name="T41" fmla="*/ 8 h 55"/>
                <a:gd name="T42" fmla="*/ 12 w 54"/>
                <a:gd name="T43" fmla="*/ 5 h 55"/>
                <a:gd name="T44" fmla="*/ 17 w 54"/>
                <a:gd name="T45" fmla="*/ 3 h 55"/>
                <a:gd name="T46" fmla="*/ 21 w 54"/>
                <a:gd name="T47" fmla="*/ 1 h 55"/>
                <a:gd name="T48" fmla="*/ 27 w 54"/>
                <a:gd name="T49" fmla="*/ 0 h 55"/>
                <a:gd name="T50" fmla="*/ 32 w 54"/>
                <a:gd name="T51" fmla="*/ 1 h 55"/>
                <a:gd name="T52" fmla="*/ 37 w 54"/>
                <a:gd name="T53" fmla="*/ 3 h 55"/>
                <a:gd name="T54" fmla="*/ 41 w 54"/>
                <a:gd name="T55" fmla="*/ 5 h 55"/>
                <a:gd name="T56" fmla="*/ 46 w 54"/>
                <a:gd name="T57" fmla="*/ 8 h 55"/>
                <a:gd name="T58" fmla="*/ 49 w 54"/>
                <a:gd name="T59" fmla="*/ 12 h 55"/>
                <a:gd name="T60" fmla="*/ 52 w 54"/>
                <a:gd name="T61" fmla="*/ 17 h 55"/>
                <a:gd name="T62" fmla="*/ 53 w 54"/>
                <a:gd name="T63" fmla="*/ 22 h 55"/>
                <a:gd name="T64" fmla="*/ 54 w 54"/>
                <a:gd name="T65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" h="55">
                  <a:moveTo>
                    <a:pt x="54" y="27"/>
                  </a:moveTo>
                  <a:lnTo>
                    <a:pt x="53" y="33"/>
                  </a:lnTo>
                  <a:lnTo>
                    <a:pt x="52" y="38"/>
                  </a:lnTo>
                  <a:lnTo>
                    <a:pt x="49" y="42"/>
                  </a:lnTo>
                  <a:lnTo>
                    <a:pt x="46" y="47"/>
                  </a:lnTo>
                  <a:lnTo>
                    <a:pt x="41" y="50"/>
                  </a:lnTo>
                  <a:lnTo>
                    <a:pt x="37" y="53"/>
                  </a:lnTo>
                  <a:lnTo>
                    <a:pt x="32" y="54"/>
                  </a:lnTo>
                  <a:lnTo>
                    <a:pt x="27" y="55"/>
                  </a:lnTo>
                  <a:lnTo>
                    <a:pt x="21" y="54"/>
                  </a:lnTo>
                  <a:lnTo>
                    <a:pt x="17" y="53"/>
                  </a:lnTo>
                  <a:lnTo>
                    <a:pt x="12" y="50"/>
                  </a:lnTo>
                  <a:lnTo>
                    <a:pt x="8" y="47"/>
                  </a:lnTo>
                  <a:lnTo>
                    <a:pt x="5" y="42"/>
                  </a:lnTo>
                  <a:lnTo>
                    <a:pt x="3" y="38"/>
                  </a:lnTo>
                  <a:lnTo>
                    <a:pt x="1" y="33"/>
                  </a:lnTo>
                  <a:lnTo>
                    <a:pt x="0" y="27"/>
                  </a:lnTo>
                  <a:lnTo>
                    <a:pt x="1" y="22"/>
                  </a:lnTo>
                  <a:lnTo>
                    <a:pt x="3" y="17"/>
                  </a:lnTo>
                  <a:lnTo>
                    <a:pt x="5" y="12"/>
                  </a:lnTo>
                  <a:lnTo>
                    <a:pt x="8" y="8"/>
                  </a:lnTo>
                  <a:lnTo>
                    <a:pt x="12" y="5"/>
                  </a:lnTo>
                  <a:lnTo>
                    <a:pt x="17" y="3"/>
                  </a:lnTo>
                  <a:lnTo>
                    <a:pt x="21" y="1"/>
                  </a:lnTo>
                  <a:lnTo>
                    <a:pt x="27" y="0"/>
                  </a:lnTo>
                  <a:lnTo>
                    <a:pt x="32" y="1"/>
                  </a:lnTo>
                  <a:lnTo>
                    <a:pt x="37" y="3"/>
                  </a:lnTo>
                  <a:lnTo>
                    <a:pt x="41" y="5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2" y="17"/>
                  </a:lnTo>
                  <a:lnTo>
                    <a:pt x="53" y="22"/>
                  </a:lnTo>
                  <a:lnTo>
                    <a:pt x="54" y="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54"/>
            <p:cNvSpPr>
              <a:spLocks/>
            </p:cNvSpPr>
            <p:nvPr/>
          </p:nvSpPr>
          <p:spPr bwMode="auto">
            <a:xfrm>
              <a:off x="2173288" y="2211388"/>
              <a:ext cx="20638" cy="22225"/>
            </a:xfrm>
            <a:custGeom>
              <a:avLst/>
              <a:gdLst>
                <a:gd name="T0" fmla="*/ 13 w 13"/>
                <a:gd name="T1" fmla="*/ 7 h 14"/>
                <a:gd name="T2" fmla="*/ 12 w 13"/>
                <a:gd name="T3" fmla="*/ 10 h 14"/>
                <a:gd name="T4" fmla="*/ 11 w 13"/>
                <a:gd name="T5" fmla="*/ 12 h 14"/>
                <a:gd name="T6" fmla="*/ 9 w 13"/>
                <a:gd name="T7" fmla="*/ 13 h 14"/>
                <a:gd name="T8" fmla="*/ 7 w 13"/>
                <a:gd name="T9" fmla="*/ 14 h 14"/>
                <a:gd name="T10" fmla="*/ 4 w 13"/>
                <a:gd name="T11" fmla="*/ 13 h 14"/>
                <a:gd name="T12" fmla="*/ 2 w 13"/>
                <a:gd name="T13" fmla="*/ 12 h 14"/>
                <a:gd name="T14" fmla="*/ 1 w 13"/>
                <a:gd name="T15" fmla="*/ 10 h 14"/>
                <a:gd name="T16" fmla="*/ 0 w 13"/>
                <a:gd name="T17" fmla="*/ 7 h 14"/>
                <a:gd name="T18" fmla="*/ 1 w 13"/>
                <a:gd name="T19" fmla="*/ 4 h 14"/>
                <a:gd name="T20" fmla="*/ 2 w 13"/>
                <a:gd name="T21" fmla="*/ 2 h 14"/>
                <a:gd name="T22" fmla="*/ 4 w 13"/>
                <a:gd name="T23" fmla="*/ 1 h 14"/>
                <a:gd name="T24" fmla="*/ 7 w 13"/>
                <a:gd name="T25" fmla="*/ 0 h 14"/>
                <a:gd name="T26" fmla="*/ 9 w 13"/>
                <a:gd name="T27" fmla="*/ 1 h 14"/>
                <a:gd name="T28" fmla="*/ 11 w 13"/>
                <a:gd name="T29" fmla="*/ 2 h 14"/>
                <a:gd name="T30" fmla="*/ 12 w 13"/>
                <a:gd name="T31" fmla="*/ 4 h 14"/>
                <a:gd name="T32" fmla="*/ 13 w 13"/>
                <a:gd name="T33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" h="14">
                  <a:moveTo>
                    <a:pt x="13" y="7"/>
                  </a:moveTo>
                  <a:lnTo>
                    <a:pt x="12" y="10"/>
                  </a:lnTo>
                  <a:lnTo>
                    <a:pt x="11" y="12"/>
                  </a:lnTo>
                  <a:lnTo>
                    <a:pt x="9" y="13"/>
                  </a:lnTo>
                  <a:lnTo>
                    <a:pt x="7" y="14"/>
                  </a:lnTo>
                  <a:lnTo>
                    <a:pt x="4" y="13"/>
                  </a:lnTo>
                  <a:lnTo>
                    <a:pt x="2" y="12"/>
                  </a:lnTo>
                  <a:lnTo>
                    <a:pt x="1" y="10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4" y="1"/>
                  </a:lnTo>
                  <a:lnTo>
                    <a:pt x="7" y="0"/>
                  </a:lnTo>
                  <a:lnTo>
                    <a:pt x="9" y="1"/>
                  </a:lnTo>
                  <a:lnTo>
                    <a:pt x="11" y="2"/>
                  </a:lnTo>
                  <a:lnTo>
                    <a:pt x="12" y="4"/>
                  </a:lnTo>
                  <a:lnTo>
                    <a:pt x="13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Freeform 55"/>
            <p:cNvSpPr>
              <a:spLocks/>
            </p:cNvSpPr>
            <p:nvPr/>
          </p:nvSpPr>
          <p:spPr bwMode="auto">
            <a:xfrm>
              <a:off x="2503488" y="2208213"/>
              <a:ext cx="20638" cy="20638"/>
            </a:xfrm>
            <a:custGeom>
              <a:avLst/>
              <a:gdLst>
                <a:gd name="T0" fmla="*/ 13 w 13"/>
                <a:gd name="T1" fmla="*/ 6 h 13"/>
                <a:gd name="T2" fmla="*/ 12 w 13"/>
                <a:gd name="T3" fmla="*/ 9 h 13"/>
                <a:gd name="T4" fmla="*/ 11 w 13"/>
                <a:gd name="T5" fmla="*/ 10 h 13"/>
                <a:gd name="T6" fmla="*/ 9 w 13"/>
                <a:gd name="T7" fmla="*/ 12 h 13"/>
                <a:gd name="T8" fmla="*/ 7 w 13"/>
                <a:gd name="T9" fmla="*/ 13 h 13"/>
                <a:gd name="T10" fmla="*/ 4 w 13"/>
                <a:gd name="T11" fmla="*/ 12 h 13"/>
                <a:gd name="T12" fmla="*/ 3 w 13"/>
                <a:gd name="T13" fmla="*/ 10 h 13"/>
                <a:gd name="T14" fmla="*/ 1 w 13"/>
                <a:gd name="T15" fmla="*/ 9 h 13"/>
                <a:gd name="T16" fmla="*/ 0 w 13"/>
                <a:gd name="T17" fmla="*/ 6 h 13"/>
                <a:gd name="T18" fmla="*/ 1 w 13"/>
                <a:gd name="T19" fmla="*/ 4 h 13"/>
                <a:gd name="T20" fmla="*/ 3 w 13"/>
                <a:gd name="T21" fmla="*/ 2 h 13"/>
                <a:gd name="T22" fmla="*/ 4 w 13"/>
                <a:gd name="T23" fmla="*/ 1 h 13"/>
                <a:gd name="T24" fmla="*/ 7 w 13"/>
                <a:gd name="T25" fmla="*/ 0 h 13"/>
                <a:gd name="T26" fmla="*/ 9 w 13"/>
                <a:gd name="T27" fmla="*/ 1 h 13"/>
                <a:gd name="T28" fmla="*/ 11 w 13"/>
                <a:gd name="T29" fmla="*/ 2 h 13"/>
                <a:gd name="T30" fmla="*/ 12 w 13"/>
                <a:gd name="T31" fmla="*/ 4 h 13"/>
                <a:gd name="T32" fmla="*/ 13 w 13"/>
                <a:gd name="T33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" h="13">
                  <a:moveTo>
                    <a:pt x="13" y="6"/>
                  </a:moveTo>
                  <a:lnTo>
                    <a:pt x="12" y="9"/>
                  </a:lnTo>
                  <a:lnTo>
                    <a:pt x="11" y="10"/>
                  </a:lnTo>
                  <a:lnTo>
                    <a:pt x="9" y="12"/>
                  </a:lnTo>
                  <a:lnTo>
                    <a:pt x="7" y="13"/>
                  </a:lnTo>
                  <a:lnTo>
                    <a:pt x="4" y="12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6"/>
                  </a:lnTo>
                  <a:lnTo>
                    <a:pt x="1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lnTo>
                    <a:pt x="9" y="1"/>
                  </a:lnTo>
                  <a:lnTo>
                    <a:pt x="11" y="2"/>
                  </a:lnTo>
                  <a:lnTo>
                    <a:pt x="12" y="4"/>
                  </a:lnTo>
                  <a:lnTo>
                    <a:pt x="13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4" name="Footer Placeholder 8">
            <a:extLst>
              <a:ext uri="{FF2B5EF4-FFF2-40B4-BE49-F238E27FC236}">
                <a16:creationId xmlns:a16="http://schemas.microsoft.com/office/drawing/2014/main" id="{CF173DC9-CD91-45C9-994F-E0103EE672CB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519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  <a:ea typeface="+mn-ea"/>
              </a:rPr>
              <a:t>EH&amp;S MANAGEMENT SYSTEM</a:t>
            </a:r>
            <a:endParaRPr lang="en-US" cap="all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6</a:t>
            </a:fld>
            <a:endParaRPr lang="en-US" altLang="ko-KR" dirty="0"/>
          </a:p>
        </p:txBody>
      </p:sp>
      <p:sp>
        <p:nvSpPr>
          <p:cNvPr id="16" name="Rectangle 30"/>
          <p:cNvSpPr>
            <a:spLocks noChangeArrowheads="1"/>
          </p:cNvSpPr>
          <p:nvPr/>
        </p:nvSpPr>
        <p:spPr bwMode="auto">
          <a:xfrm>
            <a:off x="533400" y="1219200"/>
            <a:ext cx="8229600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000" tIns="10800" rIns="54000" bIns="10800" anchor="ctr"/>
          <a:lstStyle/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01   </a:t>
            </a:r>
            <a:r>
              <a:rPr lang="en-US" altLang="ko-KR" sz="1800" dirty="0">
                <a:latin typeface="Arial" charset="0"/>
              </a:rPr>
              <a:t>	Policy &amp; Leadership (</a:t>
            </a:r>
            <a:r>
              <a:rPr lang="ko-KR" altLang="en-US" sz="1800" dirty="0">
                <a:latin typeface="Arial" charset="0"/>
              </a:rPr>
              <a:t>정책 및 리더십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02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Organization (</a:t>
            </a:r>
            <a:r>
              <a:rPr lang="ko-KR" altLang="en-US" sz="1800" dirty="0">
                <a:latin typeface="Arial" charset="0"/>
              </a:rPr>
              <a:t>조직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03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Planning (</a:t>
            </a:r>
            <a:r>
              <a:rPr lang="ko-KR" altLang="en-US" sz="1800" dirty="0">
                <a:latin typeface="Arial" charset="0"/>
              </a:rPr>
              <a:t>계획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04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Accountability (</a:t>
            </a:r>
            <a:r>
              <a:rPr lang="ko-KR" altLang="en-US" sz="1800" dirty="0">
                <a:latin typeface="Arial" charset="0"/>
              </a:rPr>
              <a:t>책임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05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Assessment, Prevention &amp; Control (</a:t>
            </a:r>
            <a:r>
              <a:rPr lang="ko-KR" altLang="en-US" sz="1800" dirty="0">
                <a:latin typeface="Arial" charset="0"/>
              </a:rPr>
              <a:t>평가</a:t>
            </a:r>
            <a:r>
              <a:rPr lang="en-US" altLang="ko-KR" sz="1800" dirty="0">
                <a:latin typeface="Arial" charset="0"/>
              </a:rPr>
              <a:t>, </a:t>
            </a:r>
            <a:r>
              <a:rPr lang="ko-KR" altLang="en-US" sz="1800" dirty="0">
                <a:latin typeface="Arial" charset="0"/>
              </a:rPr>
              <a:t>예방 </a:t>
            </a:r>
            <a:r>
              <a:rPr lang="en-US" altLang="ko-KR" sz="1800" dirty="0">
                <a:latin typeface="Arial" charset="0"/>
              </a:rPr>
              <a:t>&amp; </a:t>
            </a:r>
            <a:r>
              <a:rPr lang="ko-KR" altLang="en-US" sz="1800" dirty="0">
                <a:latin typeface="Arial" charset="0"/>
              </a:rPr>
              <a:t>관리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06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Education and Training (</a:t>
            </a:r>
            <a:r>
              <a:rPr lang="ko-KR" altLang="en-US" sz="1800" dirty="0">
                <a:latin typeface="Arial" charset="0"/>
              </a:rPr>
              <a:t>교육 및 훈련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07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Communications (</a:t>
            </a:r>
            <a:r>
              <a:rPr lang="ko-KR" altLang="en-US" sz="1800" dirty="0">
                <a:latin typeface="Arial" charset="0"/>
              </a:rPr>
              <a:t>커뮤니케이션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08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Rules and Procedures (</a:t>
            </a:r>
            <a:r>
              <a:rPr lang="ko-KR" altLang="en-US" sz="1800" dirty="0">
                <a:latin typeface="Arial" charset="0"/>
              </a:rPr>
              <a:t>규칙 및 절차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09  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Inspections and Audits (</a:t>
            </a:r>
            <a:r>
              <a:rPr lang="ko-KR" altLang="en-US" sz="1800" dirty="0">
                <a:latin typeface="Arial" charset="0"/>
              </a:rPr>
              <a:t>검사 및 감사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10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Incident Investigations (</a:t>
            </a:r>
            <a:r>
              <a:rPr lang="ko-KR" altLang="en-US" sz="1800" dirty="0">
                <a:latin typeface="Arial" charset="0"/>
              </a:rPr>
              <a:t>사고조사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11  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Documents &amp; Records Management (</a:t>
            </a:r>
            <a:r>
              <a:rPr lang="ko-KR" altLang="en-US" sz="1800" dirty="0">
                <a:latin typeface="Arial" charset="0"/>
              </a:rPr>
              <a:t>문서 </a:t>
            </a:r>
            <a:r>
              <a:rPr lang="en-US" altLang="ko-KR" sz="1800" dirty="0">
                <a:latin typeface="Arial" charset="0"/>
              </a:rPr>
              <a:t>&amp; </a:t>
            </a:r>
            <a:r>
              <a:rPr lang="ko-KR" altLang="en-US" sz="1800" dirty="0">
                <a:latin typeface="Arial" charset="0"/>
              </a:rPr>
              <a:t>기록관리</a:t>
            </a:r>
            <a:r>
              <a:rPr lang="en-US" altLang="ko-KR" sz="1800" dirty="0">
                <a:latin typeface="Arial" charset="0"/>
              </a:rPr>
              <a:t>)</a:t>
            </a:r>
          </a:p>
          <a:p>
            <a:pPr marL="261938" indent="-261938">
              <a:lnSpc>
                <a:spcPct val="150000"/>
              </a:lnSpc>
              <a:defRPr/>
            </a:pPr>
            <a:r>
              <a:rPr lang="en-US" altLang="ko-KR" sz="1800" b="1" dirty="0">
                <a:latin typeface="Arial" charset="0"/>
              </a:rPr>
              <a:t>Element 12</a:t>
            </a:r>
            <a:r>
              <a:rPr lang="en-US" altLang="ko-K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en-US" altLang="ko-KR" sz="1800" dirty="0">
                <a:latin typeface="Arial" charset="0"/>
              </a:rPr>
              <a:t>Program Evaluation (</a:t>
            </a:r>
            <a:r>
              <a:rPr lang="ko-KR" altLang="en-US" sz="1800" dirty="0">
                <a:latin typeface="Arial" charset="0"/>
              </a:rPr>
              <a:t>프로그램 평가</a:t>
            </a:r>
            <a:r>
              <a:rPr lang="en-US" altLang="ko-KR" sz="1800" dirty="0">
                <a:latin typeface="Arial" charset="0"/>
              </a:rPr>
              <a:t>)</a:t>
            </a:r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E027CE93-0B50-489C-B7AB-922772B2CF51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894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  <a:ea typeface="+mn-ea"/>
              </a:rPr>
              <a:t>EH&amp;S MANAGEMENT SYSTEM</a:t>
            </a:r>
            <a:endParaRPr lang="en-US" cap="all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7</a:t>
            </a:fld>
            <a:endParaRPr lang="en-US" altLang="ko-KR" dirty="0"/>
          </a:p>
        </p:txBody>
      </p:sp>
      <p:sp>
        <p:nvSpPr>
          <p:cNvPr id="38" name="_s660484"/>
          <p:cNvSpPr>
            <a:spLocks noChangeArrowheads="1" noTextEdit="1"/>
          </p:cNvSpPr>
          <p:nvPr/>
        </p:nvSpPr>
        <p:spPr bwMode="auto">
          <a:xfrm>
            <a:off x="3301681" y="1778032"/>
            <a:ext cx="2843690" cy="3029952"/>
          </a:xfrm>
          <a:custGeom>
            <a:avLst/>
            <a:gdLst>
              <a:gd name="G0" fmla="+- -5242880 0 0"/>
              <a:gd name="G1" fmla="+- -8519680 0 0"/>
              <a:gd name="G2" fmla="+- -5242880 0 -8519680"/>
              <a:gd name="G3" fmla="+- 10800 0 0"/>
              <a:gd name="G4" fmla="+- 0 0 -524288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200 0 0"/>
              <a:gd name="G9" fmla="+- 0 0 -8519680"/>
              <a:gd name="G10" fmla="+- 7200 0 2700"/>
              <a:gd name="G11" fmla="cos G10 -5242880"/>
              <a:gd name="G12" fmla="sin G10 -5242880"/>
              <a:gd name="G13" fmla="cos 13500 -5242880"/>
              <a:gd name="G14" fmla="sin 13500 -5242880"/>
              <a:gd name="G15" fmla="+- G11 10800 0"/>
              <a:gd name="G16" fmla="+- G12 10800 0"/>
              <a:gd name="G17" fmla="+- G13 10800 0"/>
              <a:gd name="G18" fmla="+- G14 10800 0"/>
              <a:gd name="G19" fmla="*/ 7200 1 2"/>
              <a:gd name="G20" fmla="+- G19 5400 0"/>
              <a:gd name="G21" fmla="cos G20 -5242880"/>
              <a:gd name="G22" fmla="sin G20 -5242880"/>
              <a:gd name="G23" fmla="+- G21 10800 0"/>
              <a:gd name="G24" fmla="+- G12 G23 G22"/>
              <a:gd name="G25" fmla="+- G22 G23 G11"/>
              <a:gd name="G26" fmla="cos 10800 -5242880"/>
              <a:gd name="G27" fmla="sin 10800 -5242880"/>
              <a:gd name="G28" fmla="cos 7200 -5242880"/>
              <a:gd name="G29" fmla="sin 7200 -524288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8519680"/>
              <a:gd name="G36" fmla="sin G34 -8519680"/>
              <a:gd name="G37" fmla="+/ -8519680 -524288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200 G39"/>
              <a:gd name="G43" fmla="sin 72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8004 w 21600"/>
              <a:gd name="T5" fmla="*/ 368 h 21600"/>
              <a:gd name="T6" fmla="*/ 5014 w 21600"/>
              <a:gd name="T7" fmla="*/ 3905 h 21600"/>
              <a:gd name="T8" fmla="*/ 8936 w 21600"/>
              <a:gd name="T9" fmla="*/ 3845 h 21600"/>
              <a:gd name="T10" fmla="*/ 13144 w 21600"/>
              <a:gd name="T11" fmla="*/ -2495 h 21600"/>
              <a:gd name="T12" fmla="*/ 16794 w 21600"/>
              <a:gd name="T13" fmla="*/ 2717 h 21600"/>
              <a:gd name="T14" fmla="*/ 11581 w 21600"/>
              <a:gd name="T15" fmla="*/ 636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2050" y="3709"/>
                </a:moveTo>
                <a:cubicBezTo>
                  <a:pt x="11637" y="3636"/>
                  <a:pt x="11219" y="3600"/>
                  <a:pt x="10800" y="3600"/>
                </a:cubicBezTo>
                <a:cubicBezTo>
                  <a:pt x="9107" y="3599"/>
                  <a:pt x="7468" y="4196"/>
                  <a:pt x="6171" y="5284"/>
                </a:cubicBezTo>
                <a:lnTo>
                  <a:pt x="3857" y="2526"/>
                </a:lnTo>
                <a:cubicBezTo>
                  <a:pt x="5802" y="894"/>
                  <a:pt x="8260" y="-1"/>
                  <a:pt x="10800" y="0"/>
                </a:cubicBezTo>
                <a:cubicBezTo>
                  <a:pt x="11428" y="0"/>
                  <a:pt x="12056" y="54"/>
                  <a:pt x="12675" y="164"/>
                </a:cubicBezTo>
                <a:lnTo>
                  <a:pt x="13144" y="-2495"/>
                </a:lnTo>
                <a:lnTo>
                  <a:pt x="16794" y="2717"/>
                </a:lnTo>
                <a:lnTo>
                  <a:pt x="11581" y="6368"/>
                </a:lnTo>
                <a:lnTo>
                  <a:pt x="12050" y="3709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_s660485"/>
          <p:cNvSpPr>
            <a:spLocks noChangeArrowheads="1" noTextEdit="1"/>
          </p:cNvSpPr>
          <p:nvPr/>
        </p:nvSpPr>
        <p:spPr bwMode="auto">
          <a:xfrm rot="7200000">
            <a:off x="3596821" y="2589349"/>
            <a:ext cx="3029952" cy="2843690"/>
          </a:xfrm>
          <a:custGeom>
            <a:avLst/>
            <a:gdLst>
              <a:gd name="G0" fmla="+- -5242880 0 0"/>
              <a:gd name="G1" fmla="+- -8519680 0 0"/>
              <a:gd name="G2" fmla="+- -5242880 0 -8519680"/>
              <a:gd name="G3" fmla="+- 10800 0 0"/>
              <a:gd name="G4" fmla="+- 0 0 -524288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200 0 0"/>
              <a:gd name="G9" fmla="+- 0 0 -8519680"/>
              <a:gd name="G10" fmla="+- 7200 0 2700"/>
              <a:gd name="G11" fmla="cos G10 -5242880"/>
              <a:gd name="G12" fmla="sin G10 -5242880"/>
              <a:gd name="G13" fmla="cos 13500 -5242880"/>
              <a:gd name="G14" fmla="sin 13500 -5242880"/>
              <a:gd name="G15" fmla="+- G11 10800 0"/>
              <a:gd name="G16" fmla="+- G12 10800 0"/>
              <a:gd name="G17" fmla="+- G13 10800 0"/>
              <a:gd name="G18" fmla="+- G14 10800 0"/>
              <a:gd name="G19" fmla="*/ 7200 1 2"/>
              <a:gd name="G20" fmla="+- G19 5400 0"/>
              <a:gd name="G21" fmla="cos G20 -5242880"/>
              <a:gd name="G22" fmla="sin G20 -5242880"/>
              <a:gd name="G23" fmla="+- G21 10800 0"/>
              <a:gd name="G24" fmla="+- G12 G23 G22"/>
              <a:gd name="G25" fmla="+- G22 G23 G11"/>
              <a:gd name="G26" fmla="cos 10800 -5242880"/>
              <a:gd name="G27" fmla="sin 10800 -5242880"/>
              <a:gd name="G28" fmla="cos 7200 -5242880"/>
              <a:gd name="G29" fmla="sin 7200 -524288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8519680"/>
              <a:gd name="G36" fmla="sin G34 -8519680"/>
              <a:gd name="G37" fmla="+/ -8519680 -524288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200 G39"/>
              <a:gd name="G43" fmla="sin 72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8004 w 21600"/>
              <a:gd name="T5" fmla="*/ 368 h 21600"/>
              <a:gd name="T6" fmla="*/ 5014 w 21600"/>
              <a:gd name="T7" fmla="*/ 3905 h 21600"/>
              <a:gd name="T8" fmla="*/ 8936 w 21600"/>
              <a:gd name="T9" fmla="*/ 3845 h 21600"/>
              <a:gd name="T10" fmla="*/ 13144 w 21600"/>
              <a:gd name="T11" fmla="*/ -2495 h 21600"/>
              <a:gd name="T12" fmla="*/ 16794 w 21600"/>
              <a:gd name="T13" fmla="*/ 2717 h 21600"/>
              <a:gd name="T14" fmla="*/ 11581 w 21600"/>
              <a:gd name="T15" fmla="*/ 636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2050" y="3709"/>
                </a:moveTo>
                <a:cubicBezTo>
                  <a:pt x="11637" y="3636"/>
                  <a:pt x="11219" y="3600"/>
                  <a:pt x="10800" y="3600"/>
                </a:cubicBezTo>
                <a:cubicBezTo>
                  <a:pt x="9107" y="3599"/>
                  <a:pt x="7468" y="4196"/>
                  <a:pt x="6171" y="5284"/>
                </a:cubicBezTo>
                <a:lnTo>
                  <a:pt x="3857" y="2526"/>
                </a:lnTo>
                <a:cubicBezTo>
                  <a:pt x="5802" y="894"/>
                  <a:pt x="8260" y="-1"/>
                  <a:pt x="10800" y="0"/>
                </a:cubicBezTo>
                <a:cubicBezTo>
                  <a:pt x="11428" y="0"/>
                  <a:pt x="12056" y="54"/>
                  <a:pt x="12675" y="164"/>
                </a:cubicBezTo>
                <a:lnTo>
                  <a:pt x="13144" y="-2495"/>
                </a:lnTo>
                <a:lnTo>
                  <a:pt x="16794" y="2717"/>
                </a:lnTo>
                <a:lnTo>
                  <a:pt x="11581" y="6368"/>
                </a:lnTo>
                <a:lnTo>
                  <a:pt x="12050" y="3709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_s660486"/>
          <p:cNvSpPr>
            <a:spLocks noChangeArrowheads="1" noTextEdit="1"/>
          </p:cNvSpPr>
          <p:nvPr/>
        </p:nvSpPr>
        <p:spPr bwMode="auto">
          <a:xfrm rot="14400000">
            <a:off x="2818727" y="2587694"/>
            <a:ext cx="3029952" cy="2843690"/>
          </a:xfrm>
          <a:custGeom>
            <a:avLst/>
            <a:gdLst>
              <a:gd name="G0" fmla="+- -5242880 0 0"/>
              <a:gd name="G1" fmla="+- -8519680 0 0"/>
              <a:gd name="G2" fmla="+- -5242880 0 -8519680"/>
              <a:gd name="G3" fmla="+- 10800 0 0"/>
              <a:gd name="G4" fmla="+- 0 0 -524288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200 0 0"/>
              <a:gd name="G9" fmla="+- 0 0 -8519680"/>
              <a:gd name="G10" fmla="+- 7200 0 2700"/>
              <a:gd name="G11" fmla="cos G10 -5242880"/>
              <a:gd name="G12" fmla="sin G10 -5242880"/>
              <a:gd name="G13" fmla="cos 13500 -5242880"/>
              <a:gd name="G14" fmla="sin 13500 -5242880"/>
              <a:gd name="G15" fmla="+- G11 10800 0"/>
              <a:gd name="G16" fmla="+- G12 10800 0"/>
              <a:gd name="G17" fmla="+- G13 10800 0"/>
              <a:gd name="G18" fmla="+- G14 10800 0"/>
              <a:gd name="G19" fmla="*/ 7200 1 2"/>
              <a:gd name="G20" fmla="+- G19 5400 0"/>
              <a:gd name="G21" fmla="cos G20 -5242880"/>
              <a:gd name="G22" fmla="sin G20 -5242880"/>
              <a:gd name="G23" fmla="+- G21 10800 0"/>
              <a:gd name="G24" fmla="+- G12 G23 G22"/>
              <a:gd name="G25" fmla="+- G22 G23 G11"/>
              <a:gd name="G26" fmla="cos 10800 -5242880"/>
              <a:gd name="G27" fmla="sin 10800 -5242880"/>
              <a:gd name="G28" fmla="cos 7200 -5242880"/>
              <a:gd name="G29" fmla="sin 7200 -524288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8519680"/>
              <a:gd name="G36" fmla="sin G34 -8519680"/>
              <a:gd name="G37" fmla="+/ -8519680 -524288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200 G39"/>
              <a:gd name="G43" fmla="sin 72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8004 w 21600"/>
              <a:gd name="T5" fmla="*/ 368 h 21600"/>
              <a:gd name="T6" fmla="*/ 5014 w 21600"/>
              <a:gd name="T7" fmla="*/ 3905 h 21600"/>
              <a:gd name="T8" fmla="*/ 8936 w 21600"/>
              <a:gd name="T9" fmla="*/ 3845 h 21600"/>
              <a:gd name="T10" fmla="*/ 13144 w 21600"/>
              <a:gd name="T11" fmla="*/ -2495 h 21600"/>
              <a:gd name="T12" fmla="*/ 16794 w 21600"/>
              <a:gd name="T13" fmla="*/ 2717 h 21600"/>
              <a:gd name="T14" fmla="*/ 11581 w 21600"/>
              <a:gd name="T15" fmla="*/ 636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2050" y="3709"/>
                </a:moveTo>
                <a:cubicBezTo>
                  <a:pt x="11637" y="3636"/>
                  <a:pt x="11219" y="3600"/>
                  <a:pt x="10800" y="3600"/>
                </a:cubicBezTo>
                <a:cubicBezTo>
                  <a:pt x="9107" y="3599"/>
                  <a:pt x="7468" y="4196"/>
                  <a:pt x="6171" y="5284"/>
                </a:cubicBezTo>
                <a:lnTo>
                  <a:pt x="3857" y="2526"/>
                </a:lnTo>
                <a:cubicBezTo>
                  <a:pt x="5802" y="894"/>
                  <a:pt x="8260" y="-1"/>
                  <a:pt x="10800" y="0"/>
                </a:cubicBezTo>
                <a:cubicBezTo>
                  <a:pt x="11428" y="0"/>
                  <a:pt x="12056" y="54"/>
                  <a:pt x="12675" y="164"/>
                </a:cubicBezTo>
                <a:lnTo>
                  <a:pt x="13144" y="-2495"/>
                </a:lnTo>
                <a:lnTo>
                  <a:pt x="16794" y="2717"/>
                </a:lnTo>
                <a:lnTo>
                  <a:pt x="11581" y="6368"/>
                </a:lnTo>
                <a:lnTo>
                  <a:pt x="12050" y="3709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_s660487"/>
          <p:cNvSpPr>
            <a:spLocks noChangeArrowheads="1"/>
          </p:cNvSpPr>
          <p:nvPr/>
        </p:nvSpPr>
        <p:spPr bwMode="auto">
          <a:xfrm>
            <a:off x="5974510" y="2214371"/>
            <a:ext cx="1139961" cy="121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프로그램 평가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cs typeface="Arial" charset="0"/>
              </a:rPr>
              <a:t>안전감사</a:t>
            </a:r>
            <a:endParaRPr lang="en-US" altLang="ko-KR" sz="1600" dirty="0"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검사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cs typeface="Arial" charset="0"/>
              </a:rPr>
              <a:t>사고조사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2" name="_s660488"/>
          <p:cNvSpPr>
            <a:spLocks noChangeArrowheads="1"/>
          </p:cNvSpPr>
          <p:nvPr/>
        </p:nvSpPr>
        <p:spPr bwMode="auto">
          <a:xfrm>
            <a:off x="4152769" y="4821222"/>
            <a:ext cx="1139961" cy="121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정책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cs typeface="Arial" charset="0"/>
              </a:rPr>
              <a:t>계획</a:t>
            </a:r>
            <a:endParaRPr lang="en-US" altLang="ko-KR" sz="1600" dirty="0"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책임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cs typeface="Arial" charset="0"/>
              </a:rPr>
              <a:t>규칙 </a:t>
            </a:r>
            <a:r>
              <a:rPr lang="en-US" altLang="ko-KR" sz="1600" dirty="0">
                <a:cs typeface="Arial" charset="0"/>
              </a:rPr>
              <a:t>/ </a:t>
            </a:r>
            <a:r>
              <a:rPr lang="ko-KR" altLang="en-US" sz="1600" dirty="0">
                <a:cs typeface="Arial" charset="0"/>
              </a:rPr>
              <a:t>절차</a:t>
            </a:r>
            <a:endParaRPr lang="en-US" altLang="ko-KR" sz="1600" dirty="0"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커뮤니케이션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교육 </a:t>
            </a:r>
            <a:r>
              <a:rPr kumimoji="0" lang="en-US" altLang="ko-K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/ </a:t>
            </a: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훈련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cs typeface="Arial" charset="0"/>
              </a:rPr>
              <a:t>자체 검사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3" name="_s660489"/>
          <p:cNvSpPr>
            <a:spLocks noChangeArrowheads="1"/>
          </p:cNvSpPr>
          <p:nvPr/>
        </p:nvSpPr>
        <p:spPr bwMode="auto">
          <a:xfrm>
            <a:off x="2310816" y="2334047"/>
            <a:ext cx="1139961" cy="121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안전 미팅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기록 확인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안전감사</a:t>
            </a:r>
            <a:endParaRPr kumimoji="0" lang="en-US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cs typeface="Arial" charset="0"/>
              </a:rPr>
              <a:t>실적확인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5791200" y="1737603"/>
            <a:ext cx="1521796" cy="47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70" tIns="50935" rIns="101870" bIns="50935">
            <a:spAutoFit/>
          </a:bodyPr>
          <a:lstStyle/>
          <a:p>
            <a:r>
              <a:rPr lang="ko-KR" altLang="en-US" b="1" dirty="0">
                <a:latin typeface="Arial" charset="0"/>
              </a:rPr>
              <a:t>위험 발견</a:t>
            </a:r>
            <a:endParaRPr lang="en-US" b="1" dirty="0">
              <a:latin typeface="Arial" charset="0"/>
            </a:endParaRPr>
          </a:p>
        </p:txBody>
      </p:sp>
      <p:sp>
        <p:nvSpPr>
          <p:cNvPr id="45" name="Rectangle 13"/>
          <p:cNvSpPr>
            <a:spLocks noChangeArrowheads="1"/>
          </p:cNvSpPr>
          <p:nvPr/>
        </p:nvSpPr>
        <p:spPr bwMode="auto">
          <a:xfrm>
            <a:off x="5867487" y="5635471"/>
            <a:ext cx="2895513" cy="47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1870" tIns="50935" rIns="101870" bIns="50935">
            <a:spAutoFit/>
          </a:bodyPr>
          <a:lstStyle/>
          <a:p>
            <a:r>
              <a:rPr lang="ko-KR" altLang="en-US" b="1" dirty="0">
                <a:latin typeface="Arial" charset="0"/>
              </a:rPr>
              <a:t>관리</a:t>
            </a:r>
            <a:r>
              <a:rPr lang="en-US" b="1" dirty="0">
                <a:latin typeface="Arial" charset="0"/>
              </a:rPr>
              <a:t> / </a:t>
            </a:r>
            <a:r>
              <a:rPr lang="ko-KR" altLang="en-US" b="1" dirty="0">
                <a:latin typeface="Arial" charset="0"/>
              </a:rPr>
              <a:t>개선활동</a:t>
            </a:r>
            <a:endParaRPr lang="en-US" b="1" dirty="0">
              <a:latin typeface="Arial" charset="0"/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943182" y="1737603"/>
            <a:ext cx="2137349" cy="47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1870" tIns="50935" rIns="101870" bIns="50935">
            <a:spAutoFit/>
          </a:bodyPr>
          <a:lstStyle/>
          <a:p>
            <a:r>
              <a:rPr lang="ko-KR" altLang="en-US" b="1" dirty="0">
                <a:latin typeface="Arial" charset="0"/>
              </a:rPr>
              <a:t>확인 프로세스</a:t>
            </a:r>
            <a:endParaRPr lang="en-US" b="1" dirty="0">
              <a:latin typeface="Arial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Overview</a:t>
            </a:r>
          </a:p>
        </p:txBody>
      </p:sp>
      <p:sp>
        <p:nvSpPr>
          <p:cNvPr id="15" name="Footer Placeholder 8">
            <a:extLst>
              <a:ext uri="{FF2B5EF4-FFF2-40B4-BE49-F238E27FC236}">
                <a16:creationId xmlns:a16="http://schemas.microsoft.com/office/drawing/2014/main" id="{0D580FA8-4768-4561-B026-ACBB18388ED5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10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cap="all" dirty="0">
                <a:latin typeface="+mn-ea"/>
                <a:ea typeface="+mn-ea"/>
              </a:rPr>
              <a:t>EH&amp;S MANAGEMENT SYSTEM</a:t>
            </a:r>
            <a:endParaRPr lang="en-US" cap="all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303EB-3579-45AA-A2FE-155272216D87}" type="slidenum">
              <a:rPr lang="en-US" altLang="ko-KR" smtClean="0"/>
              <a:pPr>
                <a:defRPr/>
              </a:pPr>
              <a:t>8</a:t>
            </a:fld>
            <a:endParaRPr lang="en-US" altLang="ko-KR" dirty="0"/>
          </a:p>
        </p:txBody>
      </p:sp>
      <p:sp>
        <p:nvSpPr>
          <p:cNvPr id="47" name="TextBox 46"/>
          <p:cNvSpPr txBox="1"/>
          <p:nvPr/>
        </p:nvSpPr>
        <p:spPr>
          <a:xfrm>
            <a:off x="228600" y="990600"/>
            <a:ext cx="59436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/>
              <a:t>Policy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F073608-A344-4937-94AA-51DE3E2F1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36187"/>
            <a:ext cx="7467600" cy="5043586"/>
          </a:xfrm>
          <a:prstGeom prst="rect">
            <a:avLst/>
          </a:prstGeom>
        </p:spPr>
      </p:pic>
      <p:sp>
        <p:nvSpPr>
          <p:cNvPr id="16" name="Footer Placeholder 8">
            <a:extLst>
              <a:ext uri="{FF2B5EF4-FFF2-40B4-BE49-F238E27FC236}">
                <a16:creationId xmlns:a16="http://schemas.microsoft.com/office/drawing/2014/main" id="{BA3E3A08-98B8-4DA8-AF49-D33CB96A9A77}"/>
              </a:ext>
            </a:extLst>
          </p:cNvPr>
          <p:cNvSpPr txBox="1">
            <a:spLocks/>
          </p:cNvSpPr>
          <p:nvPr/>
        </p:nvSpPr>
        <p:spPr>
          <a:xfrm>
            <a:off x="0" y="6553200"/>
            <a:ext cx="9144000" cy="20116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lang="en-US" sz="800" b="1" kern="800" spc="50" smtClean="0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/>
              <a:t>OTIS PROPRIETARY AND CONFIDENTIAL.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31975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0000"/>
      </a:accent1>
      <a:accent2>
        <a:srgbClr val="0000F0"/>
      </a:accent2>
      <a:accent3>
        <a:srgbClr val="FFFFFF"/>
      </a:accent3>
      <a:accent4>
        <a:srgbClr val="000000"/>
      </a:accent4>
      <a:accent5>
        <a:srgbClr val="E2AAAA"/>
      </a:accent5>
      <a:accent6>
        <a:srgbClr val="0000D9"/>
      </a:accent6>
      <a:hlink>
        <a:srgbClr val="F6FC00"/>
      </a:hlink>
      <a:folHlink>
        <a:srgbClr val="0099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0000"/>
        </a:accent1>
        <a:accent2>
          <a:srgbClr val="0000F0"/>
        </a:accent2>
        <a:accent3>
          <a:srgbClr val="FFFFFF"/>
        </a:accent3>
        <a:accent4>
          <a:srgbClr val="000000"/>
        </a:accent4>
        <a:accent5>
          <a:srgbClr val="E2AAAA"/>
        </a:accent5>
        <a:accent6>
          <a:srgbClr val="0000D9"/>
        </a:accent6>
        <a:hlink>
          <a:srgbClr val="F6FC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ank Presentation 8">
    <a:dk1>
      <a:srgbClr val="000000"/>
    </a:dk1>
    <a:lt1>
      <a:srgbClr val="FFFFFF"/>
    </a:lt1>
    <a:dk2>
      <a:srgbClr val="000000"/>
    </a:dk2>
    <a:lt2>
      <a:srgbClr val="808080"/>
    </a:lt2>
    <a:accent1>
      <a:srgbClr val="CC0000"/>
    </a:accent1>
    <a:accent2>
      <a:srgbClr val="0000F0"/>
    </a:accent2>
    <a:accent3>
      <a:srgbClr val="FFFFFF"/>
    </a:accent3>
    <a:accent4>
      <a:srgbClr val="000000"/>
    </a:accent4>
    <a:accent5>
      <a:srgbClr val="E2AAAA"/>
    </a:accent5>
    <a:accent6>
      <a:srgbClr val="0000D9"/>
    </a:accent6>
    <a:hlink>
      <a:srgbClr val="F6FC00"/>
    </a:hlink>
    <a:folHlink>
      <a:srgbClr val="009900"/>
    </a:folHlink>
  </a:clrScheme>
  <a:fontScheme name="Blank Presentatio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MagdaG3:Applications:Microsoft Office 98:Templates:Blank Presentation</Template>
  <TotalTime>2984</TotalTime>
  <Words>1843</Words>
  <Application>Microsoft Office PowerPoint</Application>
  <PresentationFormat>화면 슬라이드 쇼(4:3)</PresentationFormat>
  <Paragraphs>544</Paragraphs>
  <Slides>41</Slides>
  <Notes>3</Notes>
  <HiddenSlides>0</HiddenSlides>
  <MMClips>0</MMClips>
  <ScaleCrop>false</ScaleCrop>
  <HeadingPairs>
    <vt:vector size="8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5" baseType="lpstr">
      <vt:lpstr>HY견고딕</vt:lpstr>
      <vt:lpstr>Monotype Sorts</vt:lpstr>
      <vt:lpstr>맑은 고딕</vt:lpstr>
      <vt:lpstr>Arial</vt:lpstr>
      <vt:lpstr>Arial Narrow</vt:lpstr>
      <vt:lpstr>Calibri</vt:lpstr>
      <vt:lpstr>Century Gothic</vt:lpstr>
      <vt:lpstr>Comic Sans MS</vt:lpstr>
      <vt:lpstr>Impact</vt:lpstr>
      <vt:lpstr>Times</vt:lpstr>
      <vt:lpstr>Times New Roman</vt:lpstr>
      <vt:lpstr>Wingdings</vt:lpstr>
      <vt:lpstr>Blank Presentation</vt:lpstr>
      <vt:lpstr>Slide</vt:lpstr>
      <vt:lpstr>PowerPoint 프레젠테이션</vt:lpstr>
      <vt:lpstr>강사 소개</vt:lpstr>
      <vt:lpstr>안전문화의 변화  </vt:lpstr>
      <vt:lpstr>안전 성숙도</vt:lpstr>
      <vt:lpstr>안전성숙도 프로그램</vt:lpstr>
      <vt:lpstr>ICE BREAKING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EH&amp;S MANAGEMENT SYSTEM</vt:lpstr>
      <vt:lpstr>BEHAVIOR BASED SAFETY</vt:lpstr>
      <vt:lpstr>BEHAVIOR BASED SAFETY</vt:lpstr>
      <vt:lpstr>BEHAVIOR BASED SAFETY</vt:lpstr>
      <vt:lpstr>BEHAVIOR BASED SAFETY</vt:lpstr>
      <vt:lpstr>안전문화</vt:lpstr>
      <vt:lpstr>Safety culture</vt:lpstr>
      <vt:lpstr>Safety culture</vt:lpstr>
      <vt:lpstr>Safety value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Chan, Jessica             CCS</dc:creator>
  <cp:lastModifiedBy>Choi, Terry</cp:lastModifiedBy>
  <cp:revision>2421</cp:revision>
  <cp:lastPrinted>2014-10-13T07:48:25Z</cp:lastPrinted>
  <dcterms:created xsi:type="dcterms:W3CDTF">2000-11-14T15:35:50Z</dcterms:created>
  <dcterms:modified xsi:type="dcterms:W3CDTF">2022-10-14T05:27:23Z</dcterms:modified>
</cp:coreProperties>
</file>